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9.jpg" ContentType="image/jpg"/>
  <Override PartName="/ppt/media/image13.jpg" ContentType="image/jpg"/>
  <Override PartName="/ppt/media/image16.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1.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6"/>
  </p:notesMasterIdLst>
  <p:handoutMasterIdLst>
    <p:handoutMasterId r:id="rId127"/>
  </p:handoutMasterIdLst>
  <p:sldIdLst>
    <p:sldId id="256" r:id="rId2"/>
    <p:sldId id="259" r:id="rId3"/>
    <p:sldId id="452" r:id="rId4"/>
    <p:sldId id="261" r:id="rId5"/>
    <p:sldId id="453" r:id="rId6"/>
    <p:sldId id="265" r:id="rId7"/>
    <p:sldId id="266" r:id="rId8"/>
    <p:sldId id="263" r:id="rId9"/>
    <p:sldId id="441" r:id="rId10"/>
    <p:sldId id="454" r:id="rId11"/>
    <p:sldId id="267" r:id="rId12"/>
    <p:sldId id="301" r:id="rId13"/>
    <p:sldId id="302" r:id="rId14"/>
    <p:sldId id="383" r:id="rId15"/>
    <p:sldId id="384" r:id="rId16"/>
    <p:sldId id="389" r:id="rId17"/>
    <p:sldId id="390" r:id="rId18"/>
    <p:sldId id="391" r:id="rId19"/>
    <p:sldId id="392" r:id="rId20"/>
    <p:sldId id="393" r:id="rId21"/>
    <p:sldId id="394" r:id="rId22"/>
    <p:sldId id="395" r:id="rId23"/>
    <p:sldId id="396" r:id="rId24"/>
    <p:sldId id="374" r:id="rId25"/>
    <p:sldId id="375" r:id="rId26"/>
    <p:sldId id="376" r:id="rId27"/>
    <p:sldId id="377" r:id="rId28"/>
    <p:sldId id="378" r:id="rId29"/>
    <p:sldId id="379" r:id="rId30"/>
    <p:sldId id="380" r:id="rId31"/>
    <p:sldId id="381" r:id="rId32"/>
    <p:sldId id="401" r:id="rId33"/>
    <p:sldId id="402" r:id="rId34"/>
    <p:sldId id="303" r:id="rId35"/>
    <p:sldId id="299" r:id="rId36"/>
    <p:sldId id="437" r:id="rId37"/>
    <p:sldId id="434" r:id="rId38"/>
    <p:sldId id="304" r:id="rId39"/>
    <p:sldId id="305" r:id="rId40"/>
    <p:sldId id="273" r:id="rId41"/>
    <p:sldId id="306" r:id="rId42"/>
    <p:sldId id="307" r:id="rId43"/>
    <p:sldId id="274" r:id="rId44"/>
    <p:sldId id="425" r:id="rId45"/>
    <p:sldId id="322" r:id="rId46"/>
    <p:sldId id="427" r:id="rId47"/>
    <p:sldId id="436" r:id="rId48"/>
    <p:sldId id="426" r:id="rId49"/>
    <p:sldId id="308" r:id="rId50"/>
    <p:sldId id="428" r:id="rId51"/>
    <p:sldId id="429" r:id="rId52"/>
    <p:sldId id="430" r:id="rId53"/>
    <p:sldId id="431" r:id="rId54"/>
    <p:sldId id="423" r:id="rId55"/>
    <p:sldId id="332" r:id="rId56"/>
    <p:sldId id="309" r:id="rId57"/>
    <p:sldId id="334" r:id="rId58"/>
    <p:sldId id="433" r:id="rId59"/>
    <p:sldId id="432" r:id="rId60"/>
    <p:sldId id="310" r:id="rId61"/>
    <p:sldId id="424" r:id="rId62"/>
    <p:sldId id="268" r:id="rId63"/>
    <p:sldId id="336" r:id="rId64"/>
    <p:sldId id="421" r:id="rId65"/>
    <p:sldId id="337" r:id="rId66"/>
    <p:sldId id="339" r:id="rId67"/>
    <p:sldId id="311" r:id="rId68"/>
    <p:sldId id="343" r:id="rId69"/>
    <p:sldId id="312" r:id="rId70"/>
    <p:sldId id="410" r:id="rId71"/>
    <p:sldId id="440" r:id="rId72"/>
    <p:sldId id="342" r:id="rId73"/>
    <p:sldId id="313" r:id="rId74"/>
    <p:sldId id="345" r:id="rId75"/>
    <p:sldId id="272" r:id="rId76"/>
    <p:sldId id="348" r:id="rId77"/>
    <p:sldId id="351" r:id="rId78"/>
    <p:sldId id="416" r:id="rId79"/>
    <p:sldId id="411" r:id="rId80"/>
    <p:sldId id="412" r:id="rId81"/>
    <p:sldId id="413" r:id="rId82"/>
    <p:sldId id="414" r:id="rId83"/>
    <p:sldId id="415" r:id="rId84"/>
    <p:sldId id="314" r:id="rId85"/>
    <p:sldId id="292" r:id="rId86"/>
    <p:sldId id="315" r:id="rId87"/>
    <p:sldId id="417" r:id="rId88"/>
    <p:sldId id="316" r:id="rId89"/>
    <p:sldId id="442" r:id="rId90"/>
    <p:sldId id="271" r:id="rId91"/>
    <p:sldId id="354" r:id="rId92"/>
    <p:sldId id="355" r:id="rId93"/>
    <p:sldId id="317" r:id="rId94"/>
    <p:sldId id="443" r:id="rId95"/>
    <p:sldId id="318" r:id="rId96"/>
    <p:sldId id="288" r:id="rId97"/>
    <p:sldId id="319" r:id="rId98"/>
    <p:sldId id="358" r:id="rId99"/>
    <p:sldId id="360" r:id="rId100"/>
    <p:sldId id="356" r:id="rId101"/>
    <p:sldId id="270" r:id="rId102"/>
    <p:sldId id="364" r:id="rId103"/>
    <p:sldId id="445" r:id="rId104"/>
    <p:sldId id="366" r:id="rId105"/>
    <p:sldId id="435" r:id="rId106"/>
    <p:sldId id="444" r:id="rId107"/>
    <p:sldId id="320" r:id="rId108"/>
    <p:sldId id="367" r:id="rId109"/>
    <p:sldId id="321" r:id="rId110"/>
    <p:sldId id="368" r:id="rId111"/>
    <p:sldId id="269" r:id="rId112"/>
    <p:sldId id="283" r:id="rId113"/>
    <p:sldId id="446" r:id="rId114"/>
    <p:sldId id="404" r:id="rId115"/>
    <p:sldId id="447" r:id="rId116"/>
    <p:sldId id="405" r:id="rId117"/>
    <p:sldId id="449" r:id="rId118"/>
    <p:sldId id="408" r:id="rId119"/>
    <p:sldId id="406" r:id="rId120"/>
    <p:sldId id="448" r:id="rId121"/>
    <p:sldId id="450" r:id="rId122"/>
    <p:sldId id="451" r:id="rId123"/>
    <p:sldId id="275" r:id="rId124"/>
    <p:sldId id="409" r:id="rId12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A200"/>
    <a:srgbClr val="0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64" autoAdjust="0"/>
    <p:restoredTop sz="94660"/>
  </p:normalViewPr>
  <p:slideViewPr>
    <p:cSldViewPr>
      <p:cViewPr varScale="1">
        <p:scale>
          <a:sx n="86" d="100"/>
          <a:sy n="86" d="100"/>
        </p:scale>
        <p:origin x="61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23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525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en-US"/>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en-US"/>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7C6881E-E680-40F7-81FD-1BD0ED6ECF1B}" type="slidenum">
              <a:rPr lang="ru-RU" altLang="en-US"/>
              <a:pPr/>
              <a:t>‹#›</a:t>
            </a:fld>
            <a:endParaRPr lang="ru-RU" altLang="en-US"/>
          </a:p>
        </p:txBody>
      </p:sp>
    </p:spTree>
    <p:extLst>
      <p:ext uri="{BB962C8B-B14F-4D97-AF65-F5344CB8AC3E}">
        <p14:creationId xmlns:p14="http://schemas.microsoft.com/office/powerpoint/2010/main" val="12473540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55CC0JMPvx0"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C6881E-E680-40F7-81FD-1BD0ED6ECF1B}" type="slidenum">
              <a:rPr lang="ru-RU" altLang="en-US" smtClean="0"/>
              <a:pPr/>
              <a:t>1</a:t>
            </a:fld>
            <a:endParaRPr lang="ru-RU" altLang="en-US"/>
          </a:p>
        </p:txBody>
      </p:sp>
    </p:spTree>
    <p:extLst>
      <p:ext uri="{BB962C8B-B14F-4D97-AF65-F5344CB8AC3E}">
        <p14:creationId xmlns:p14="http://schemas.microsoft.com/office/powerpoint/2010/main" val="221089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Requirement</a:t>
            </a:r>
            <a:r>
              <a:rPr lang="en-US" baseline="0" dirty="0"/>
              <a:t> 3a</a:t>
            </a:r>
            <a:endParaRPr lang="en-US" dirty="0"/>
          </a:p>
          <a:p>
            <a:endParaRPr lang="en-US" sz="1200" dirty="0"/>
          </a:p>
          <a:p>
            <a:endParaRPr lang="en-US" sz="1200" dirty="0"/>
          </a:p>
          <a:p>
            <a:r>
              <a:rPr lang="en-US" sz="1200" dirty="0"/>
              <a:t>I have Celestron – Cometron 7x50 binoculars.  The first number is the magnification (so 7x larger) and the second number is the metric diameter of the lens (50 mm).  In general, astronomy binoculars have a larger second number (field of view) than regular binoculars.  </a:t>
            </a:r>
          </a:p>
          <a:p>
            <a:endParaRPr lang="en-US" sz="1200" dirty="0"/>
          </a:p>
          <a:p>
            <a:r>
              <a:rPr lang="en-US" sz="1200" dirty="0"/>
              <a:t>Some binoculars can be very large and require a tripod to support (Celestron Skymaster 25x100 for example). </a:t>
            </a:r>
          </a:p>
          <a:p>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45</a:t>
            </a:fld>
            <a:endParaRPr lang="en-US" dirty="0"/>
          </a:p>
        </p:txBody>
      </p:sp>
    </p:spTree>
    <p:extLst>
      <p:ext uri="{BB962C8B-B14F-4D97-AF65-F5344CB8AC3E}">
        <p14:creationId xmlns:p14="http://schemas.microsoft.com/office/powerpoint/2010/main" val="4066383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Requirement</a:t>
            </a:r>
            <a:r>
              <a:rPr lang="en-US" baseline="0" dirty="0"/>
              <a:t> 3ab</a:t>
            </a:r>
            <a:endParaRPr lang="en-US" dirty="0"/>
          </a:p>
          <a:p>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50</a:t>
            </a:fld>
            <a:endParaRPr lang="en-US" dirty="0"/>
          </a:p>
        </p:txBody>
      </p:sp>
    </p:spTree>
    <p:extLst>
      <p:ext uri="{BB962C8B-B14F-4D97-AF65-F5344CB8AC3E}">
        <p14:creationId xmlns:p14="http://schemas.microsoft.com/office/powerpoint/2010/main" val="121539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Requirement</a:t>
            </a:r>
            <a:r>
              <a:rPr lang="en-US" baseline="0" dirty="0"/>
              <a:t> 3ab</a:t>
            </a:r>
            <a:endParaRPr lang="en-US" dirty="0"/>
          </a:p>
          <a:p>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51</a:t>
            </a:fld>
            <a:endParaRPr lang="en-US" dirty="0"/>
          </a:p>
        </p:txBody>
      </p:sp>
    </p:spTree>
    <p:extLst>
      <p:ext uri="{BB962C8B-B14F-4D97-AF65-F5344CB8AC3E}">
        <p14:creationId xmlns:p14="http://schemas.microsoft.com/office/powerpoint/2010/main" val="3177487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 a requirement,</a:t>
            </a:r>
            <a:r>
              <a:rPr lang="en-US" baseline="0" dirty="0"/>
              <a:t> just cool to look at </a:t>
            </a:r>
            <a:endParaRPr lang="en-US" dirty="0"/>
          </a:p>
          <a:p>
            <a:endParaRPr lang="en-US" dirty="0"/>
          </a:p>
          <a:p>
            <a:endParaRPr lang="en-US" dirty="0"/>
          </a:p>
          <a:p>
            <a:r>
              <a:rPr lang="en-US" dirty="0"/>
              <a:t>Radio (Very</a:t>
            </a:r>
            <a:r>
              <a:rPr lang="en-US" baseline="0" dirty="0"/>
              <a:t> Large Array in New Mexico)</a:t>
            </a:r>
          </a:p>
          <a:p>
            <a:r>
              <a:rPr lang="en-US" baseline="0" dirty="0"/>
              <a:t>Infrared (Spritzer)</a:t>
            </a:r>
          </a:p>
          <a:p>
            <a:r>
              <a:rPr lang="en-US" baseline="0" dirty="0"/>
              <a:t>Visible light (Hubble)</a:t>
            </a:r>
          </a:p>
          <a:p>
            <a:r>
              <a:rPr lang="en-US" baseline="0" dirty="0"/>
              <a:t>Ultraviolet</a:t>
            </a:r>
          </a:p>
          <a:p>
            <a:r>
              <a:rPr lang="en-US" baseline="0" dirty="0"/>
              <a:t>X-ray (Chandra)</a:t>
            </a:r>
          </a:p>
          <a:p>
            <a:r>
              <a:rPr lang="en-US" baseline="0" dirty="0"/>
              <a:t>Gamma</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55</a:t>
            </a:fld>
            <a:endParaRPr lang="en-US" dirty="0"/>
          </a:p>
        </p:txBody>
      </p:sp>
    </p:spTree>
    <p:extLst>
      <p:ext uri="{BB962C8B-B14F-4D97-AF65-F5344CB8AC3E}">
        <p14:creationId xmlns:p14="http://schemas.microsoft.com/office/powerpoint/2010/main" val="1853652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3c</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57</a:t>
            </a:fld>
            <a:endParaRPr lang="en-US" dirty="0"/>
          </a:p>
        </p:txBody>
      </p:sp>
    </p:spTree>
    <p:extLst>
      <p:ext uri="{BB962C8B-B14F-4D97-AF65-F5344CB8AC3E}">
        <p14:creationId xmlns:p14="http://schemas.microsoft.com/office/powerpoint/2010/main" val="3633682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3c</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58</a:t>
            </a:fld>
            <a:endParaRPr lang="en-US" dirty="0"/>
          </a:p>
        </p:txBody>
      </p:sp>
    </p:spTree>
    <p:extLst>
      <p:ext uri="{BB962C8B-B14F-4D97-AF65-F5344CB8AC3E}">
        <p14:creationId xmlns:p14="http://schemas.microsoft.com/office/powerpoint/2010/main" val="790014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3c</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59</a:t>
            </a:fld>
            <a:endParaRPr lang="en-US" dirty="0"/>
          </a:p>
        </p:txBody>
      </p:sp>
    </p:spTree>
    <p:extLst>
      <p:ext uri="{BB962C8B-B14F-4D97-AF65-F5344CB8AC3E}">
        <p14:creationId xmlns:p14="http://schemas.microsoft.com/office/powerpoint/2010/main" val="257308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4a – MUST BE IDENTIFIED IN THE SKY </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63</a:t>
            </a:fld>
            <a:endParaRPr lang="en-US" dirty="0"/>
          </a:p>
        </p:txBody>
      </p:sp>
    </p:spTree>
    <p:extLst>
      <p:ext uri="{BB962C8B-B14F-4D97-AF65-F5344CB8AC3E}">
        <p14:creationId xmlns:p14="http://schemas.microsoft.com/office/powerpoint/2010/main" val="146672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Requirement</a:t>
            </a:r>
            <a:r>
              <a:rPr lang="en-US" baseline="0" dirty="0"/>
              <a:t> 4a – MUST BE IDENTIFIED IN THE SKY </a:t>
            </a:r>
            <a:endParaRPr lang="en-US" dirty="0"/>
          </a:p>
          <a:p>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65</a:t>
            </a:fld>
            <a:endParaRPr lang="en-US" dirty="0"/>
          </a:p>
        </p:txBody>
      </p:sp>
    </p:spTree>
    <p:extLst>
      <p:ext uri="{BB962C8B-B14F-4D97-AF65-F5344CB8AC3E}">
        <p14:creationId xmlns:p14="http://schemas.microsoft.com/office/powerpoint/2010/main" val="3524013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Requirement</a:t>
            </a:r>
            <a:r>
              <a:rPr lang="en-US" baseline="0" dirty="0"/>
              <a:t> 5c and </a:t>
            </a:r>
            <a:r>
              <a:rPr lang="en-US" dirty="0"/>
              <a:t>Requirement</a:t>
            </a:r>
            <a:r>
              <a:rPr lang="en-US" baseline="0" dirty="0"/>
              <a:t> 4a – MUST BE IDENTIFIED IN THE SKY </a:t>
            </a:r>
            <a:endParaRPr lang="en-US" dirty="0"/>
          </a:p>
          <a:p>
            <a:endParaRPr lang="en-US" dirty="0"/>
          </a:p>
          <a:p>
            <a:endParaRPr lang="en-US" dirty="0"/>
          </a:p>
          <a:p>
            <a:r>
              <a:rPr lang="en-US" dirty="0"/>
              <a:t>Astrology</a:t>
            </a:r>
            <a:r>
              <a:rPr lang="en-US" baseline="0" dirty="0"/>
              <a:t> is not science, but it is how most people know the names of the zodiacal constellations</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66</a:t>
            </a:fld>
            <a:endParaRPr lang="en-US" dirty="0"/>
          </a:p>
        </p:txBody>
      </p:sp>
    </p:spTree>
    <p:extLst>
      <p:ext uri="{BB962C8B-B14F-4D97-AF65-F5344CB8AC3E}">
        <p14:creationId xmlns:p14="http://schemas.microsoft.com/office/powerpoint/2010/main" val="109798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Requirement 1a</a:t>
            </a:r>
          </a:p>
          <a:p>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12</a:t>
            </a:fld>
            <a:endParaRPr lang="en-US" dirty="0"/>
          </a:p>
        </p:txBody>
      </p:sp>
    </p:spTree>
    <p:extLst>
      <p:ext uri="{BB962C8B-B14F-4D97-AF65-F5344CB8AC3E}">
        <p14:creationId xmlns:p14="http://schemas.microsoft.com/office/powerpoint/2010/main" val="271417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4a</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68</a:t>
            </a:fld>
            <a:endParaRPr lang="en-US" dirty="0"/>
          </a:p>
        </p:txBody>
      </p:sp>
    </p:spTree>
    <p:extLst>
      <p:ext uri="{BB962C8B-B14F-4D97-AF65-F5344CB8AC3E}">
        <p14:creationId xmlns:p14="http://schemas.microsoft.com/office/powerpoint/2010/main" val="4144424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Requirement 4c: </a:t>
            </a:r>
            <a:r>
              <a:rPr lang="en-US" sz="1200" b="0" i="0" kern="1200" dirty="0">
                <a:solidFill>
                  <a:schemeClr val="tx1"/>
                </a:solidFill>
                <a:latin typeface="+mn-lt"/>
                <a:ea typeface="+mn-ea"/>
                <a:cs typeface="+mn-cs"/>
              </a:rPr>
              <a:t>Make two sketches of the Big Dipper. In one sketch, show the Big Dipper's orientation in the early evening sky. In another sketch, show its position several hours later. In both sketches, show the North Star and the horizon. Record the date and time each sketch was made.  </a:t>
            </a:r>
            <a:r>
              <a:rPr lang="en-US" baseline="0" dirty="0"/>
              <a:t>SKETCHES MUST BE MADE DURING OBSERVATIONS</a:t>
            </a:r>
            <a:endParaRPr lang="en-US" dirty="0"/>
          </a:p>
          <a:p>
            <a:endParaRPr lang="en-US" dirty="0"/>
          </a:p>
          <a:p>
            <a:r>
              <a:rPr lang="en-US" dirty="0"/>
              <a:t>Bring</a:t>
            </a:r>
            <a:r>
              <a:rPr lang="en-US" baseline="0" dirty="0"/>
              <a:t> my astronomy umbrella for demonstration.</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72</a:t>
            </a:fld>
            <a:endParaRPr lang="en-US" dirty="0"/>
          </a:p>
        </p:txBody>
      </p:sp>
    </p:spTree>
    <p:extLst>
      <p:ext uri="{BB962C8B-B14F-4D97-AF65-F5344CB8AC3E}">
        <p14:creationId xmlns:p14="http://schemas.microsoft.com/office/powerpoint/2010/main" val="351377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4d</a:t>
            </a:r>
            <a:endParaRPr lang="en-US" dirty="0"/>
          </a:p>
          <a:p>
            <a:endParaRPr lang="en-US" dirty="0"/>
          </a:p>
          <a:p>
            <a:r>
              <a:rPr lang="en-US" dirty="0"/>
              <a:t>Bring a Frisbee for demonstration.</a:t>
            </a:r>
          </a:p>
        </p:txBody>
      </p:sp>
      <p:sp>
        <p:nvSpPr>
          <p:cNvPr id="4" name="Slide Number Placeholder 3"/>
          <p:cNvSpPr>
            <a:spLocks noGrp="1"/>
          </p:cNvSpPr>
          <p:nvPr>
            <p:ph type="sldNum" sz="quarter" idx="10"/>
          </p:nvPr>
        </p:nvSpPr>
        <p:spPr/>
        <p:txBody>
          <a:bodyPr/>
          <a:lstStyle/>
          <a:p>
            <a:fld id="{AE2BC4C0-A8F2-41F6-9972-FC7B5E7ACAE9}" type="slidenum">
              <a:rPr lang="en-US" smtClean="0"/>
              <a:pPr/>
              <a:t>74</a:t>
            </a:fld>
            <a:endParaRPr lang="en-US" dirty="0"/>
          </a:p>
        </p:txBody>
      </p:sp>
    </p:spTree>
    <p:extLst>
      <p:ext uri="{BB962C8B-B14F-4D97-AF65-F5344CB8AC3E}">
        <p14:creationId xmlns:p14="http://schemas.microsoft.com/office/powerpoint/2010/main" val="358651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Requirement 5A and intro</a:t>
            </a:r>
            <a:r>
              <a:rPr lang="en-US" baseline="0" dirty="0"/>
              <a:t> to </a:t>
            </a:r>
            <a:r>
              <a:rPr lang="en-US" dirty="0"/>
              <a:t>5B: Using the Internet (with your parent's permission), books, and other resources, find out when each of the five most visible planets that you identified in requirement 5a will be observable</a:t>
            </a:r>
            <a:r>
              <a:rPr lang="en-US" u="none" dirty="0"/>
              <a:t> </a:t>
            </a:r>
            <a:r>
              <a:rPr lang="en-US" u="sng" dirty="0"/>
              <a:t>in the evening sky</a:t>
            </a:r>
            <a:r>
              <a:rPr lang="en-US" u="none" dirty="0"/>
              <a:t> </a:t>
            </a:r>
            <a:r>
              <a:rPr lang="en-US" dirty="0"/>
              <a:t>during the next 12 months, then compile this information </a:t>
            </a:r>
            <a:r>
              <a:rPr lang="en-US" u="sng" dirty="0"/>
              <a:t>in the form of a chart or table.</a:t>
            </a:r>
          </a:p>
          <a:p>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76</a:t>
            </a:fld>
            <a:endParaRPr lang="en-US" dirty="0"/>
          </a:p>
        </p:txBody>
      </p:sp>
    </p:spTree>
    <p:extLst>
      <p:ext uri="{BB962C8B-B14F-4D97-AF65-F5344CB8AC3E}">
        <p14:creationId xmlns:p14="http://schemas.microsoft.com/office/powerpoint/2010/main" val="2198879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5a</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77</a:t>
            </a:fld>
            <a:endParaRPr lang="en-US" dirty="0"/>
          </a:p>
        </p:txBody>
      </p:sp>
    </p:spTree>
    <p:extLst>
      <p:ext uri="{BB962C8B-B14F-4D97-AF65-F5344CB8AC3E}">
        <p14:creationId xmlns:p14="http://schemas.microsoft.com/office/powerpoint/2010/main" val="1494290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5a</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78</a:t>
            </a:fld>
            <a:endParaRPr lang="en-US" dirty="0"/>
          </a:p>
        </p:txBody>
      </p:sp>
    </p:spTree>
    <p:extLst>
      <p:ext uri="{BB962C8B-B14F-4D97-AF65-F5344CB8AC3E}">
        <p14:creationId xmlns:p14="http://schemas.microsoft.com/office/powerpoint/2010/main" val="1915621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6a</a:t>
            </a:r>
          </a:p>
        </p:txBody>
      </p:sp>
      <p:sp>
        <p:nvSpPr>
          <p:cNvPr id="4" name="Slide Number Placeholder 3"/>
          <p:cNvSpPr>
            <a:spLocks noGrp="1"/>
          </p:cNvSpPr>
          <p:nvPr>
            <p:ph type="sldNum" sz="quarter" idx="10"/>
          </p:nvPr>
        </p:nvSpPr>
        <p:spPr/>
        <p:txBody>
          <a:bodyPr/>
          <a:lstStyle/>
          <a:p>
            <a:fld id="{AE2BC4C0-A8F2-41F6-9972-FC7B5E7ACAE9}" type="slidenum">
              <a:rPr lang="en-US" smtClean="0"/>
              <a:pPr/>
              <a:t>91</a:t>
            </a:fld>
            <a:endParaRPr lang="en-US" dirty="0"/>
          </a:p>
        </p:txBody>
      </p:sp>
    </p:spTree>
    <p:extLst>
      <p:ext uri="{BB962C8B-B14F-4D97-AF65-F5344CB8AC3E}">
        <p14:creationId xmlns:p14="http://schemas.microsoft.com/office/powerpoint/2010/main" val="81575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6a.</a:t>
            </a:r>
            <a:r>
              <a:rPr lang="en-US" baseline="0" dirty="0"/>
              <a:t>   In the evening when the moon is full or in a phase where you can see at least 5 craters and 5 seas, scouts should sketch the moon.  After drawing the moon, scouts can use reference materials to label the craters and seas. </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92</a:t>
            </a:fld>
            <a:endParaRPr lang="en-US" dirty="0"/>
          </a:p>
        </p:txBody>
      </p:sp>
    </p:spTree>
    <p:extLst>
      <p:ext uri="{BB962C8B-B14F-4D97-AF65-F5344CB8AC3E}">
        <p14:creationId xmlns:p14="http://schemas.microsoft.com/office/powerpoint/2010/main" val="963487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6d</a:t>
            </a:r>
          </a:p>
          <a:p>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98</a:t>
            </a:fld>
            <a:endParaRPr lang="en-US" dirty="0"/>
          </a:p>
        </p:txBody>
      </p:sp>
    </p:spTree>
    <p:extLst>
      <p:ext uri="{BB962C8B-B14F-4D97-AF65-F5344CB8AC3E}">
        <p14:creationId xmlns:p14="http://schemas.microsoft.com/office/powerpoint/2010/main" val="1732214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6d</a:t>
            </a:r>
          </a:p>
          <a:p>
            <a:endParaRPr lang="en-US" dirty="0"/>
          </a:p>
          <a:p>
            <a:r>
              <a:rPr lang="en-US" dirty="0"/>
              <a:t>For an activity:  Build a model</a:t>
            </a:r>
            <a:r>
              <a:rPr lang="en-US" baseline="0" dirty="0"/>
              <a:t> of the moon and Earth and use a flashlight to act as the sun:  </a:t>
            </a:r>
            <a:r>
              <a:rPr lang="en-US" dirty="0">
                <a:hlinkClick r:id="rId3"/>
              </a:rPr>
              <a:t>https://www.youtube.com/watch?v=55CC0JMPvx0</a:t>
            </a:r>
            <a:endParaRPr lang="en-US" dirty="0"/>
          </a:p>
          <a:p>
            <a:endParaRPr lang="en-US" dirty="0"/>
          </a:p>
          <a:p>
            <a:endParaRPr lang="en-US" dirty="0"/>
          </a:p>
          <a:p>
            <a:r>
              <a:rPr lang="en-US" dirty="0"/>
              <a:t>The moon takes an average of</a:t>
            </a:r>
            <a:r>
              <a:rPr lang="en-US" baseline="0" dirty="0"/>
              <a:t> 27 ½ days to go around the Earth, but because the Earth is also moving around the Sun there is an addition 2 ¼ days for the Moon to complete a full circuit.  So it is 29 ½ days from new moon to new moon. </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100</a:t>
            </a:fld>
            <a:endParaRPr lang="en-US" dirty="0"/>
          </a:p>
        </p:txBody>
      </p:sp>
    </p:spTree>
    <p:extLst>
      <p:ext uri="{BB962C8B-B14F-4D97-AF65-F5344CB8AC3E}">
        <p14:creationId xmlns:p14="http://schemas.microsoft.com/office/powerpoint/2010/main" val="208884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C6881E-E680-40F7-81FD-1BD0ED6ECF1B}" type="slidenum">
              <a:rPr lang="ru-RU" altLang="en-US" smtClean="0"/>
              <a:pPr/>
              <a:t>24</a:t>
            </a:fld>
            <a:endParaRPr lang="ru-RU" altLang="en-US"/>
          </a:p>
        </p:txBody>
      </p:sp>
    </p:spTree>
    <p:extLst>
      <p:ext uri="{BB962C8B-B14F-4D97-AF65-F5344CB8AC3E}">
        <p14:creationId xmlns:p14="http://schemas.microsoft.com/office/powerpoint/2010/main" val="444229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7a</a:t>
            </a:r>
          </a:p>
        </p:txBody>
      </p:sp>
      <p:sp>
        <p:nvSpPr>
          <p:cNvPr id="4" name="Slide Number Placeholder 3"/>
          <p:cNvSpPr>
            <a:spLocks noGrp="1"/>
          </p:cNvSpPr>
          <p:nvPr>
            <p:ph type="sldNum" sz="quarter" idx="10"/>
          </p:nvPr>
        </p:nvSpPr>
        <p:spPr/>
        <p:txBody>
          <a:bodyPr/>
          <a:lstStyle/>
          <a:p>
            <a:fld id="{AE2BC4C0-A8F2-41F6-9972-FC7B5E7ACAE9}" type="slidenum">
              <a:rPr lang="en-US" smtClean="0"/>
              <a:pPr/>
              <a:t>102</a:t>
            </a:fld>
            <a:endParaRPr lang="en-US" dirty="0"/>
          </a:p>
        </p:txBody>
      </p:sp>
    </p:spTree>
    <p:extLst>
      <p:ext uri="{BB962C8B-B14F-4D97-AF65-F5344CB8AC3E}">
        <p14:creationId xmlns:p14="http://schemas.microsoft.com/office/powerpoint/2010/main" val="2121030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7a</a:t>
            </a:r>
          </a:p>
        </p:txBody>
      </p:sp>
      <p:sp>
        <p:nvSpPr>
          <p:cNvPr id="4" name="Slide Number Placeholder 3"/>
          <p:cNvSpPr>
            <a:spLocks noGrp="1"/>
          </p:cNvSpPr>
          <p:nvPr>
            <p:ph type="sldNum" sz="quarter" idx="10"/>
          </p:nvPr>
        </p:nvSpPr>
        <p:spPr/>
        <p:txBody>
          <a:bodyPr/>
          <a:lstStyle/>
          <a:p>
            <a:fld id="{AE2BC4C0-A8F2-41F6-9972-FC7B5E7ACAE9}" type="slidenum">
              <a:rPr lang="en-US" smtClean="0"/>
              <a:pPr/>
              <a:t>104</a:t>
            </a:fld>
            <a:endParaRPr lang="en-US" dirty="0"/>
          </a:p>
        </p:txBody>
      </p:sp>
    </p:spTree>
    <p:extLst>
      <p:ext uri="{BB962C8B-B14F-4D97-AF65-F5344CB8AC3E}">
        <p14:creationId xmlns:p14="http://schemas.microsoft.com/office/powerpoint/2010/main" val="3330621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7a</a:t>
            </a:r>
          </a:p>
        </p:txBody>
      </p:sp>
      <p:sp>
        <p:nvSpPr>
          <p:cNvPr id="4" name="Slide Number Placeholder 3"/>
          <p:cNvSpPr>
            <a:spLocks noGrp="1"/>
          </p:cNvSpPr>
          <p:nvPr>
            <p:ph type="sldNum" sz="quarter" idx="10"/>
          </p:nvPr>
        </p:nvSpPr>
        <p:spPr/>
        <p:txBody>
          <a:bodyPr/>
          <a:lstStyle/>
          <a:p>
            <a:fld id="{AE2BC4C0-A8F2-41F6-9972-FC7B5E7ACAE9}" type="slidenum">
              <a:rPr lang="en-US" smtClean="0"/>
              <a:pPr/>
              <a:t>105</a:t>
            </a:fld>
            <a:endParaRPr lang="en-US" dirty="0"/>
          </a:p>
        </p:txBody>
      </p:sp>
    </p:spTree>
    <p:extLst>
      <p:ext uri="{BB962C8B-B14F-4D97-AF65-F5344CB8AC3E}">
        <p14:creationId xmlns:p14="http://schemas.microsoft.com/office/powerpoint/2010/main" val="2145516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7b</a:t>
            </a:r>
          </a:p>
        </p:txBody>
      </p:sp>
      <p:sp>
        <p:nvSpPr>
          <p:cNvPr id="4" name="Slide Number Placeholder 3"/>
          <p:cNvSpPr>
            <a:spLocks noGrp="1"/>
          </p:cNvSpPr>
          <p:nvPr>
            <p:ph type="sldNum" sz="quarter" idx="10"/>
          </p:nvPr>
        </p:nvSpPr>
        <p:spPr/>
        <p:txBody>
          <a:bodyPr/>
          <a:lstStyle/>
          <a:p>
            <a:fld id="{AE2BC4C0-A8F2-41F6-9972-FC7B5E7ACAE9}" type="slidenum">
              <a:rPr lang="en-US" smtClean="0"/>
              <a:pPr/>
              <a:t>108</a:t>
            </a:fld>
            <a:endParaRPr lang="en-US" dirty="0"/>
          </a:p>
        </p:txBody>
      </p:sp>
    </p:spTree>
    <p:extLst>
      <p:ext uri="{BB962C8B-B14F-4D97-AF65-F5344CB8AC3E}">
        <p14:creationId xmlns:p14="http://schemas.microsoft.com/office/powerpoint/2010/main" val="3799394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7a and 7c</a:t>
            </a:r>
          </a:p>
        </p:txBody>
      </p:sp>
      <p:sp>
        <p:nvSpPr>
          <p:cNvPr id="4" name="Slide Number Placeholder 3"/>
          <p:cNvSpPr>
            <a:spLocks noGrp="1"/>
          </p:cNvSpPr>
          <p:nvPr>
            <p:ph type="sldNum" sz="quarter" idx="10"/>
          </p:nvPr>
        </p:nvSpPr>
        <p:spPr/>
        <p:txBody>
          <a:bodyPr/>
          <a:lstStyle/>
          <a:p>
            <a:fld id="{AE2BC4C0-A8F2-41F6-9972-FC7B5E7ACAE9}" type="slidenum">
              <a:rPr lang="en-US" smtClean="0"/>
              <a:pPr/>
              <a:t>110</a:t>
            </a:fld>
            <a:endParaRPr lang="en-US" dirty="0"/>
          </a:p>
        </p:txBody>
      </p:sp>
    </p:spTree>
    <p:extLst>
      <p:ext uri="{BB962C8B-B14F-4D97-AF65-F5344CB8AC3E}">
        <p14:creationId xmlns:p14="http://schemas.microsoft.com/office/powerpoint/2010/main" val="370633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ED01D-BD1A-4A15-B694-17485B672E98}" type="slidenum">
              <a:rPr lang="en-US" smtClean="0"/>
              <a:pPr/>
              <a:t>26</a:t>
            </a:fld>
            <a:endParaRPr lang="en-US" dirty="0"/>
          </a:p>
        </p:txBody>
      </p:sp>
    </p:spTree>
    <p:extLst>
      <p:ext uri="{BB962C8B-B14F-4D97-AF65-F5344CB8AC3E}">
        <p14:creationId xmlns:p14="http://schemas.microsoft.com/office/powerpoint/2010/main" val="42958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C6881E-E680-40F7-81FD-1BD0ED6ECF1B}" type="slidenum">
              <a:rPr lang="ru-RU" altLang="en-US" smtClean="0"/>
              <a:pPr/>
              <a:t>35</a:t>
            </a:fld>
            <a:endParaRPr lang="ru-RU" altLang="en-US"/>
          </a:p>
        </p:txBody>
      </p:sp>
    </p:spTree>
    <p:extLst>
      <p:ext uri="{BB962C8B-B14F-4D97-AF65-F5344CB8AC3E}">
        <p14:creationId xmlns:p14="http://schemas.microsoft.com/office/powerpoint/2010/main" val="409629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 1c</a:t>
            </a:r>
          </a:p>
        </p:txBody>
      </p:sp>
      <p:sp>
        <p:nvSpPr>
          <p:cNvPr id="4" name="Slide Number Placeholder 3"/>
          <p:cNvSpPr>
            <a:spLocks noGrp="1"/>
          </p:cNvSpPr>
          <p:nvPr>
            <p:ph type="sldNum" sz="quarter" idx="10"/>
          </p:nvPr>
        </p:nvSpPr>
        <p:spPr/>
        <p:txBody>
          <a:bodyPr/>
          <a:lstStyle/>
          <a:p>
            <a:fld id="{AE2BC4C0-A8F2-41F6-9972-FC7B5E7ACAE9}" type="slidenum">
              <a:rPr lang="en-US" smtClean="0"/>
              <a:pPr/>
              <a:t>38</a:t>
            </a:fld>
            <a:endParaRPr lang="en-US" dirty="0"/>
          </a:p>
        </p:txBody>
      </p:sp>
    </p:spTree>
    <p:extLst>
      <p:ext uri="{BB962C8B-B14F-4D97-AF65-F5344CB8AC3E}">
        <p14:creationId xmlns:p14="http://schemas.microsoft.com/office/powerpoint/2010/main" val="73147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Requirement 1c</a:t>
            </a:r>
          </a:p>
          <a:p>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39</a:t>
            </a:fld>
            <a:endParaRPr lang="en-US" dirty="0"/>
          </a:p>
        </p:txBody>
      </p:sp>
    </p:spTree>
    <p:extLst>
      <p:ext uri="{BB962C8B-B14F-4D97-AF65-F5344CB8AC3E}">
        <p14:creationId xmlns:p14="http://schemas.microsoft.com/office/powerpoint/2010/main" val="151825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Requirement 2</a:t>
            </a:r>
          </a:p>
          <a:p>
            <a:endParaRPr lang="en-US" dirty="0"/>
          </a:p>
          <a:p>
            <a:r>
              <a:rPr lang="en-US" dirty="0"/>
              <a:t>Flagstaff,</a:t>
            </a:r>
            <a:r>
              <a:rPr lang="en-US" baseline="0" dirty="0"/>
              <a:t> Arizona:  International Dark Sky City!  </a:t>
            </a:r>
          </a:p>
          <a:p>
            <a:endParaRPr lang="en-US" baseline="0" dirty="0"/>
          </a:p>
          <a:p>
            <a:r>
              <a:rPr lang="en-US" sz="1200" b="0" i="0" kern="1200" dirty="0">
                <a:solidFill>
                  <a:schemeClr val="tx1"/>
                </a:solidFill>
                <a:latin typeface="+mn-lt"/>
                <a:ea typeface="+mn-ea"/>
                <a:cs typeface="+mn-cs"/>
              </a:rPr>
              <a:t>Though astronomers need naturally dark skies to see and learn about faint and distant objects in the Universe, dark skies are valuable for everyone – they have been a source of beauty and inspiration to all of Humankind for as long as people have been aware enough to raise their eyes from the ground and wonder. And light that provides visibility without waste or glare is vital for vision for everyone. Unfortunately, research is showing that in the U.S.A. fully two-thirds of us live under skies so bright we have lost the view of the Milky Way. And this loss comes mostly from just plain bad lighting – lighting that is not even doing a good job of showing us things we need or want to see on the ground.</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For people the world over, city lights banish the stars from view. Millions of people have only heard of the Milky Way. In Flagstaff, Arizona, however, the home galaxy still spans a black sky pocked with stars. In 1958, Flagstaff pioneered the world’s first lighting ordinance designed to preserve the night for astronomy. Since 1958, Flagstaff astronomers have mostly relied on quiet, friendly diplomacy to protect the night sky. In 1988-89, however, the astronomers and their allies waged open warfare on the side of darkness.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struggle against light pollution in Flagstaff since 1958 reached a culmination on October 24, 2001, when the IDA declared Flagstaff its first International Dark-Sky City. According to IDA Executive Director David Crawford, “no other city or town has shown such an overall commitment to protecting the quality of its dark skies, not only for the observatories, but for all the citizens of northern Arizona.” A 2000 study using data from Defense Meteorological Satellite Program (DMSP) satellites in Earth orbit found that Flagstaff, with a population of 55,000 people, emitted only as much light as a typical city of 40,000.</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How you can help!  Make your lighting at home 100% Dark Sky and Neighbor Friendly. Even though it may seem too little to make a difference, you might be surprised how much light pollution is produced by poorly shielded home lighting – and it “hits you where you live.” Recycling used to be considered a tremendous effort for people to embrace – and each person’s recyclables were such a small portion of what seemed an overwhelming problem. Now it’s just second nature to recycle, and together all the small efforts add up to a huge impact. If everyone fixed their lights at home it would greatly improve the quality of the night environment where we live. P</a:t>
            </a:r>
            <a:r>
              <a:rPr lang="en-US" sz="1200" b="0" i="0" kern="1200" baseline="0" dirty="0">
                <a:solidFill>
                  <a:schemeClr val="tx1"/>
                </a:solidFill>
                <a:latin typeface="+mn-lt"/>
                <a:ea typeface="+mn-ea"/>
                <a:cs typeface="+mn-cs"/>
              </a:rPr>
              <a:t>ick lights that have a cover that points the light downward and prevents the light from going up towards the sky.  </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41</a:t>
            </a:fld>
            <a:endParaRPr lang="en-US" dirty="0"/>
          </a:p>
        </p:txBody>
      </p:sp>
    </p:spTree>
    <p:extLst>
      <p:ext uri="{BB962C8B-B14F-4D97-AF65-F5344CB8AC3E}">
        <p14:creationId xmlns:p14="http://schemas.microsoft.com/office/powerpoint/2010/main" val="345392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Requirement</a:t>
            </a:r>
            <a:r>
              <a:rPr lang="en-US" baseline="0" dirty="0"/>
              <a:t> 2 </a:t>
            </a:r>
            <a:endParaRPr lang="en-US" dirty="0"/>
          </a:p>
        </p:txBody>
      </p:sp>
      <p:sp>
        <p:nvSpPr>
          <p:cNvPr id="4" name="Slide Number Placeholder 3"/>
          <p:cNvSpPr>
            <a:spLocks noGrp="1"/>
          </p:cNvSpPr>
          <p:nvPr>
            <p:ph type="sldNum" sz="quarter" idx="10"/>
          </p:nvPr>
        </p:nvSpPr>
        <p:spPr/>
        <p:txBody>
          <a:bodyPr/>
          <a:lstStyle/>
          <a:p>
            <a:fld id="{AE2BC4C0-A8F2-41F6-9972-FC7B5E7ACAE9}" type="slidenum">
              <a:rPr lang="en-US" smtClean="0"/>
              <a:pPr/>
              <a:t>42</a:t>
            </a:fld>
            <a:endParaRPr lang="en-US" dirty="0"/>
          </a:p>
        </p:txBody>
      </p:sp>
    </p:spTree>
    <p:extLst>
      <p:ext uri="{BB962C8B-B14F-4D97-AF65-F5344CB8AC3E}">
        <p14:creationId xmlns:p14="http://schemas.microsoft.com/office/powerpoint/2010/main" val="400567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61950" y="331788"/>
            <a:ext cx="7162800" cy="647700"/>
          </a:xfrm>
        </p:spPr>
        <p:txBody>
          <a:bodyPr/>
          <a:lstStyle>
            <a:lvl1pPr>
              <a:defRPr sz="3200"/>
            </a:lvl1pPr>
          </a:lstStyle>
          <a:p>
            <a:pPr lvl="0"/>
            <a:r>
              <a:rPr lang="en-US" altLang="en-US" noProof="0"/>
              <a:t>Click to edit Master title style</a:t>
            </a:r>
            <a:endParaRPr lang="ru-RU" altLang="en-US" noProof="0"/>
          </a:p>
        </p:txBody>
      </p:sp>
      <p:sp>
        <p:nvSpPr>
          <p:cNvPr id="5123" name="Rectangle 3"/>
          <p:cNvSpPr>
            <a:spLocks noGrp="1" noChangeArrowheads="1"/>
          </p:cNvSpPr>
          <p:nvPr>
            <p:ph type="subTitle" idx="1"/>
          </p:nvPr>
        </p:nvSpPr>
        <p:spPr>
          <a:xfrm>
            <a:off x="361950" y="938213"/>
            <a:ext cx="7162800" cy="546100"/>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lvl1pPr marL="0" indent="0">
              <a:buFontTx/>
              <a:buNone/>
              <a:defRPr sz="2400" b="1">
                <a:solidFill>
                  <a:schemeClr val="bg1"/>
                </a:solidFill>
              </a:defRPr>
            </a:lvl1pPr>
          </a:lstStyle>
          <a:p>
            <a:pPr lvl="0"/>
            <a:r>
              <a:rPr lang="en-US" altLang="en-US" noProof="0"/>
              <a:t>Click to edit Master subtitle style</a:t>
            </a:r>
            <a:endParaRPr lang="ru-RU" altLang="en-U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22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1975" y="473075"/>
            <a:ext cx="1908175" cy="6051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87450" y="473075"/>
            <a:ext cx="5572125" cy="6051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86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24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0221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7450" y="1628775"/>
            <a:ext cx="3740150"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0" y="1628775"/>
            <a:ext cx="3740150"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52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761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082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30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9525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9701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0" y="473075"/>
            <a:ext cx="72009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Rectangle 3"/>
          <p:cNvSpPr>
            <a:spLocks noGrp="1" noChangeArrowheads="1"/>
          </p:cNvSpPr>
          <p:nvPr>
            <p:ph type="body" idx="1"/>
          </p:nvPr>
        </p:nvSpPr>
        <p:spPr bwMode="auto">
          <a:xfrm>
            <a:off x="1187450" y="1628775"/>
            <a:ext cx="76327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1" fontAlgn="base" hangingPunct="1">
        <a:spcBef>
          <a:spcPct val="0"/>
        </a:spcBef>
        <a:spcAft>
          <a:spcPct val="0"/>
        </a:spcAft>
        <a:defRPr sz="3600" b="1" kern="1200">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panose="020B0604020202020204" pitchFamily="34" charset="0"/>
        </a:defRPr>
      </a:lvl2pPr>
      <a:lvl3pPr algn="l" rtl="0" eaLnBrk="1" fontAlgn="base" hangingPunct="1">
        <a:spcBef>
          <a:spcPct val="0"/>
        </a:spcBef>
        <a:spcAft>
          <a:spcPct val="0"/>
        </a:spcAft>
        <a:defRPr sz="3600" b="1">
          <a:solidFill>
            <a:schemeClr val="bg1"/>
          </a:solidFill>
          <a:latin typeface="Arial" panose="020B0604020202020204" pitchFamily="34" charset="0"/>
        </a:defRPr>
      </a:lvl3pPr>
      <a:lvl4pPr algn="l" rtl="0" eaLnBrk="1" fontAlgn="base" hangingPunct="1">
        <a:spcBef>
          <a:spcPct val="0"/>
        </a:spcBef>
        <a:spcAft>
          <a:spcPct val="0"/>
        </a:spcAft>
        <a:defRPr sz="3600" b="1">
          <a:solidFill>
            <a:schemeClr val="bg1"/>
          </a:solidFill>
          <a:latin typeface="Arial" panose="020B0604020202020204" pitchFamily="34" charset="0"/>
        </a:defRPr>
      </a:lvl4pPr>
      <a:lvl5pPr algn="l" rtl="0" eaLnBrk="1" fontAlgn="base" hangingPunct="1">
        <a:spcBef>
          <a:spcPct val="0"/>
        </a:spcBef>
        <a:spcAft>
          <a:spcPct val="0"/>
        </a:spcAft>
        <a:defRPr sz="3600" b="1">
          <a:solidFill>
            <a:schemeClr val="bg1"/>
          </a:solidFill>
          <a:latin typeface="Arial" panose="020B0604020202020204" pitchFamily="34" charset="0"/>
        </a:defRPr>
      </a:lvl5pPr>
      <a:lvl6pPr marL="457200" algn="l" rtl="0" eaLnBrk="1" fontAlgn="base" hangingPunct="1">
        <a:spcBef>
          <a:spcPct val="0"/>
        </a:spcBef>
        <a:spcAft>
          <a:spcPct val="0"/>
        </a:spcAft>
        <a:defRPr sz="3600" b="1">
          <a:solidFill>
            <a:schemeClr val="bg1"/>
          </a:solidFill>
          <a:latin typeface="Arial" panose="020B0604020202020204" pitchFamily="34" charset="0"/>
        </a:defRPr>
      </a:lvl6pPr>
      <a:lvl7pPr marL="914400" algn="l" rtl="0" eaLnBrk="1" fontAlgn="base" hangingPunct="1">
        <a:spcBef>
          <a:spcPct val="0"/>
        </a:spcBef>
        <a:spcAft>
          <a:spcPct val="0"/>
        </a:spcAft>
        <a:defRPr sz="3600" b="1">
          <a:solidFill>
            <a:schemeClr val="bg1"/>
          </a:solidFill>
          <a:latin typeface="Arial" panose="020B0604020202020204" pitchFamily="34" charset="0"/>
        </a:defRPr>
      </a:lvl7pPr>
      <a:lvl8pPr marL="1371600" algn="l" rtl="0" eaLnBrk="1" fontAlgn="base" hangingPunct="1">
        <a:spcBef>
          <a:spcPct val="0"/>
        </a:spcBef>
        <a:spcAft>
          <a:spcPct val="0"/>
        </a:spcAft>
        <a:defRPr sz="3600" b="1">
          <a:solidFill>
            <a:schemeClr val="bg1"/>
          </a:solidFill>
          <a:latin typeface="Arial" panose="020B0604020202020204" pitchFamily="34" charset="0"/>
        </a:defRPr>
      </a:lvl8pPr>
      <a:lvl9pPr marL="1828800" algn="l" rtl="0" eaLnBrk="1" fontAlgn="base" hangingPunct="1">
        <a:spcBef>
          <a:spcPct val="0"/>
        </a:spcBef>
        <a:spcAft>
          <a:spcPct val="0"/>
        </a:spcAft>
        <a:defRPr sz="36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hyperlink" Target="https://skyandtelescope.org/astronomy-clubs-organizations/"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1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skynet.unc.edu/" TargetMode="Externa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hyperlink" Target="https://www.indeed.com/career-advice/finding-a-job/astronomy-job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timeanddate.com/astronomy/night/"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393700" y="658019"/>
            <a:ext cx="7759700" cy="649288"/>
          </a:xfrm>
          <a:noFill/>
        </p:spPr>
        <p:txBody>
          <a:bodyPr/>
          <a:lstStyle/>
          <a:p>
            <a:r>
              <a:rPr lang="en-US" altLang="en-US" sz="4400" dirty="0">
                <a:effectLst>
                  <a:outerShdw blurRad="38100" dist="38100" dir="2700000" algn="tl">
                    <a:srgbClr val="000000">
                      <a:alpha val="43137"/>
                    </a:srgbClr>
                  </a:outerShdw>
                </a:effectLst>
                <a:latin typeface="Tahoma" panose="020B0604030504040204" pitchFamily="34" charset="0"/>
              </a:rPr>
              <a:t>Astronomy Merit Badge</a:t>
            </a:r>
            <a:endParaRPr lang="uk-UA" altLang="en-US" sz="4400" dirty="0">
              <a:effectLst>
                <a:outerShdw blurRad="38100" dist="38100" dir="2700000" algn="tl">
                  <a:srgbClr val="000000">
                    <a:alpha val="43137"/>
                  </a:srgbClr>
                </a:outerShdw>
              </a:effectLst>
              <a:latin typeface="Tahoma" panose="020B0604030504040204" pitchFamily="34" charset="0"/>
            </a:endParaRPr>
          </a:p>
        </p:txBody>
      </p:sp>
      <p:sp>
        <p:nvSpPr>
          <p:cNvPr id="34819" name="Rectangle 3"/>
          <p:cNvSpPr>
            <a:spLocks noGrp="1" noChangeArrowheads="1"/>
          </p:cNvSpPr>
          <p:nvPr>
            <p:ph type="subTitle" idx="1"/>
          </p:nvPr>
        </p:nvSpPr>
        <p:spPr>
          <a:xfrm>
            <a:off x="393700" y="1516063"/>
            <a:ext cx="4826000" cy="693737"/>
          </a:xfrm>
        </p:spPr>
        <p:txBody>
          <a:bodyPr/>
          <a:lstStyle/>
          <a:p>
            <a:pPr>
              <a:lnSpc>
                <a:spcPct val="80000"/>
              </a:lnSpc>
            </a:pPr>
            <a:r>
              <a:rPr lang="en-US" altLang="en-US" sz="2000" dirty="0">
                <a:effectLst>
                  <a:outerShdw blurRad="38100" dist="38100" dir="2700000" algn="tl">
                    <a:srgbClr val="000000">
                      <a:alpha val="43137"/>
                    </a:srgbClr>
                  </a:outerShdw>
                </a:effectLst>
              </a:rPr>
              <a:t>Troop 344/9344</a:t>
            </a:r>
          </a:p>
          <a:p>
            <a:pPr>
              <a:lnSpc>
                <a:spcPct val="80000"/>
              </a:lnSpc>
            </a:pPr>
            <a:r>
              <a:rPr lang="en-US" altLang="en-US" sz="2000" dirty="0">
                <a:effectLst>
                  <a:outerShdw blurRad="38100" dist="38100" dir="2700000" algn="tl">
                    <a:srgbClr val="000000">
                      <a:alpha val="43137"/>
                    </a:srgbClr>
                  </a:outerShdw>
                </a:effectLst>
              </a:rPr>
              <a:t>Pemberville, OH</a:t>
            </a:r>
            <a:endParaRPr lang="uk-UA" altLang="en-US" sz="20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515938"/>
            <a:ext cx="914400" cy="933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486525"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905000" y="1371600"/>
            <a:ext cx="7086600" cy="5257800"/>
          </a:xfrm>
        </p:spPr>
        <p:txBody>
          <a:bodyPr/>
          <a:lstStyle/>
          <a:p>
            <a:pPr>
              <a:buFont typeface="+mj-lt"/>
              <a:buAutoNum type="arabicPeriod" startAt="8"/>
            </a:pPr>
            <a:r>
              <a:rPr lang="en-US" sz="2000" dirty="0"/>
              <a:t>Find out about three career opportunities in astronomy. Pick one and find out the education, training, and experience required for this profession. Discuss this with your counselor, and explain why this profession might interest you.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33" y="304800"/>
            <a:ext cx="914400" cy="933450"/>
          </a:xfrm>
          <a:prstGeom prst="rect">
            <a:avLst/>
          </a:prstGeom>
        </p:spPr>
      </p:pic>
    </p:spTree>
    <p:extLst>
      <p:ext uri="{BB962C8B-B14F-4D97-AF65-F5344CB8AC3E}">
        <p14:creationId xmlns:p14="http://schemas.microsoft.com/office/powerpoint/2010/main" val="28423545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Moon Phases</a:t>
            </a:r>
          </a:p>
        </p:txBody>
      </p:sp>
      <p:sp>
        <p:nvSpPr>
          <p:cNvPr id="3" name="Content Placeholder 2"/>
          <p:cNvSpPr>
            <a:spLocks noGrp="1"/>
          </p:cNvSpPr>
          <p:nvPr>
            <p:ph idx="1"/>
          </p:nvPr>
        </p:nvSpPr>
        <p:spPr>
          <a:xfrm>
            <a:off x="228600" y="1752601"/>
            <a:ext cx="3352800" cy="4772024"/>
          </a:xfrm>
        </p:spPr>
        <p:txBody>
          <a:bodyPr/>
          <a:lstStyle/>
          <a:p>
            <a:r>
              <a:rPr lang="en-US" sz="1800" dirty="0"/>
              <a:t>The moon takes about 29 days to make a full circuit (revolution) around the Earth.  </a:t>
            </a:r>
          </a:p>
          <a:p>
            <a:r>
              <a:rPr lang="en-US" sz="1800" dirty="0"/>
              <a:t>The Sun always illuminates the Moon, but as the Moon orbits the Earth, we cannot always see the illuminated area. </a:t>
            </a:r>
          </a:p>
          <a:p>
            <a:r>
              <a:rPr lang="en-US" sz="1800" dirty="0"/>
              <a:t>The Moon goes through phases. </a:t>
            </a:r>
          </a:p>
          <a:p>
            <a:pPr lvl="1"/>
            <a:r>
              <a:rPr lang="en-US" sz="1600" b="0" dirty="0"/>
              <a:t>A moon growing to full is said to be </a:t>
            </a:r>
            <a:r>
              <a:rPr lang="en-US" sz="1600" dirty="0"/>
              <a:t>waxing</a:t>
            </a:r>
            <a:r>
              <a:rPr lang="en-US" sz="1600" b="0" dirty="0"/>
              <a:t> and as it shrinks from full to new, it is </a:t>
            </a:r>
            <a:r>
              <a:rPr lang="en-US" sz="1600" dirty="0"/>
              <a:t>waning</a:t>
            </a:r>
            <a:r>
              <a:rPr lang="en-US" sz="1600" b="0" i="1" dirty="0"/>
              <a:t>.</a:t>
            </a:r>
            <a:endParaRPr lang="en-US" sz="1600" b="0" dirty="0"/>
          </a:p>
          <a:p>
            <a:pPr>
              <a:buNone/>
            </a:pPr>
            <a:endParaRPr lang="en-US" sz="1800" dirty="0"/>
          </a:p>
        </p:txBody>
      </p:sp>
      <p:pic>
        <p:nvPicPr>
          <p:cNvPr id="5" name="Content Placeholder 3" descr="Sun+Last+Quarter+Waning+Crescent+Waning+Gibbous+New+Moon+Full+Moon.jpg"/>
          <p:cNvPicPr>
            <a:picLocks noChangeAspect="1"/>
          </p:cNvPicPr>
          <p:nvPr/>
        </p:nvPicPr>
        <p:blipFill>
          <a:blip r:embed="rId3" cstate="print"/>
          <a:stretch>
            <a:fillRect/>
          </a:stretch>
        </p:blipFill>
        <p:spPr bwMode="auto">
          <a:xfrm>
            <a:off x="3581400" y="1752601"/>
            <a:ext cx="5384799" cy="403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82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7a</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Describe the composition of the Sun, its relationship to other stars, and some effects of its radiation on Earth's weather and communications.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75221CFF-A7D7-44DA-8D4C-AAB3AD823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971800"/>
            <a:ext cx="5181600" cy="3467894"/>
          </a:xfrm>
          <a:prstGeom prst="rect">
            <a:avLst/>
          </a:prstGeom>
        </p:spPr>
      </p:pic>
    </p:spTree>
    <p:extLst>
      <p:ext uri="{BB962C8B-B14F-4D97-AF65-F5344CB8AC3E}">
        <p14:creationId xmlns:p14="http://schemas.microsoft.com/office/powerpoint/2010/main" val="14916951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204671"/>
            <a:ext cx="3124200" cy="1289050"/>
          </a:xfrm>
        </p:spPr>
        <p:txBody>
          <a:bodyPr/>
          <a:lstStyle/>
          <a:p>
            <a:r>
              <a:rPr lang="en-US" dirty="0"/>
              <a:t>Composition of the Sun</a:t>
            </a:r>
          </a:p>
        </p:txBody>
      </p:sp>
      <p:sp>
        <p:nvSpPr>
          <p:cNvPr id="3" name="Content Placeholder 2"/>
          <p:cNvSpPr>
            <a:spLocks noGrp="1"/>
          </p:cNvSpPr>
          <p:nvPr>
            <p:ph idx="1"/>
          </p:nvPr>
        </p:nvSpPr>
        <p:spPr>
          <a:xfrm>
            <a:off x="152400" y="1828800"/>
            <a:ext cx="2857500" cy="4724400"/>
          </a:xfrm>
        </p:spPr>
        <p:txBody>
          <a:bodyPr>
            <a:normAutofit lnSpcReduction="10000"/>
          </a:bodyPr>
          <a:lstStyle/>
          <a:p>
            <a:r>
              <a:rPr lang="en-US" sz="1800" dirty="0"/>
              <a:t>The Sun is a huge ball of hot gas about 93 million miles from Earth. </a:t>
            </a:r>
          </a:p>
          <a:p>
            <a:r>
              <a:rPr lang="en-US" sz="1800" dirty="0"/>
              <a:t>It contains 99.86 percent of the mass of the entire solar system. </a:t>
            </a:r>
          </a:p>
          <a:p>
            <a:r>
              <a:rPr lang="en-US" sz="1800" dirty="0"/>
              <a:t>The Sun, like most stars, is made mainly of hydrogen and helium. </a:t>
            </a:r>
          </a:p>
          <a:p>
            <a:r>
              <a:rPr lang="en-US" sz="1800" dirty="0"/>
              <a:t>Energy is released at a star’s core as hydrogen changes into helium during nuclear fusion reactions.</a:t>
            </a:r>
          </a:p>
        </p:txBody>
      </p:sp>
      <p:pic>
        <p:nvPicPr>
          <p:cNvPr id="4" name="Picture 3"/>
          <p:cNvPicPr>
            <a:picLocks noChangeAspect="1"/>
          </p:cNvPicPr>
          <p:nvPr/>
        </p:nvPicPr>
        <p:blipFill>
          <a:blip r:embed="rId3"/>
          <a:stretch>
            <a:fillRect/>
          </a:stretch>
        </p:blipFill>
        <p:spPr>
          <a:xfrm>
            <a:off x="3009900" y="0"/>
            <a:ext cx="6134100" cy="6619875"/>
          </a:xfrm>
          <a:prstGeom prst="rect">
            <a:avLst/>
          </a:prstGeom>
        </p:spPr>
      </p:pic>
    </p:spTree>
    <p:extLst>
      <p:ext uri="{BB962C8B-B14F-4D97-AF65-F5344CB8AC3E}">
        <p14:creationId xmlns:p14="http://schemas.microsoft.com/office/powerpoint/2010/main" val="316600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1200-8477-41A1-A4D8-F3DE79830905}"/>
              </a:ext>
            </a:extLst>
          </p:cNvPr>
          <p:cNvSpPr>
            <a:spLocks noGrp="1"/>
          </p:cNvSpPr>
          <p:nvPr>
            <p:ph type="title"/>
          </p:nvPr>
        </p:nvSpPr>
        <p:spPr>
          <a:xfrm>
            <a:off x="152400" y="473075"/>
            <a:ext cx="8667750" cy="508000"/>
          </a:xfrm>
        </p:spPr>
        <p:txBody>
          <a:bodyPr/>
          <a:lstStyle/>
          <a:p>
            <a:r>
              <a:rPr lang="en-US" dirty="0"/>
              <a:t>The Sun’s Relationship to Other Stars</a:t>
            </a:r>
          </a:p>
        </p:txBody>
      </p:sp>
      <p:sp>
        <p:nvSpPr>
          <p:cNvPr id="3" name="Content Placeholder 2">
            <a:extLst>
              <a:ext uri="{FF2B5EF4-FFF2-40B4-BE49-F238E27FC236}">
                <a16:creationId xmlns:a16="http://schemas.microsoft.com/office/drawing/2014/main" id="{8D4C0DCF-5E46-411D-BA1D-F9C0A8E54455}"/>
              </a:ext>
            </a:extLst>
          </p:cNvPr>
          <p:cNvSpPr>
            <a:spLocks noGrp="1"/>
          </p:cNvSpPr>
          <p:nvPr>
            <p:ph sz="half" idx="1"/>
          </p:nvPr>
        </p:nvSpPr>
        <p:spPr>
          <a:xfrm>
            <a:off x="152400" y="1804987"/>
            <a:ext cx="3810000" cy="3248025"/>
          </a:xfrm>
        </p:spPr>
        <p:txBody>
          <a:bodyPr/>
          <a:lstStyle/>
          <a:p>
            <a:r>
              <a:rPr lang="en-US" sz="2000" dirty="0"/>
              <a:t>Average size:</a:t>
            </a:r>
          </a:p>
          <a:p>
            <a:pPr lvl="1"/>
            <a:r>
              <a:rPr lang="en-US" sz="1600" b="0" dirty="0"/>
              <a:t>The Sun is considered a medium-sized star, with many larger and smaller stars existing in the universe. </a:t>
            </a:r>
          </a:p>
          <a:p>
            <a:r>
              <a:rPr lang="en-US" sz="2000" dirty="0"/>
              <a:t>Main sequence star:</a:t>
            </a:r>
          </a:p>
          <a:p>
            <a:pPr lvl="1"/>
            <a:r>
              <a:rPr lang="en-US" sz="1600" b="0" dirty="0"/>
              <a:t>Like most other stars, the Sun is classified as a "main sequence" star, meaning it generates energy by fusing hydrogen into helium in its core. </a:t>
            </a:r>
          </a:p>
        </p:txBody>
      </p:sp>
      <p:sp>
        <p:nvSpPr>
          <p:cNvPr id="8" name="Content Placeholder 7">
            <a:extLst>
              <a:ext uri="{FF2B5EF4-FFF2-40B4-BE49-F238E27FC236}">
                <a16:creationId xmlns:a16="http://schemas.microsoft.com/office/drawing/2014/main" id="{E6C5B2D7-3950-4829-BF92-91BC3CFDC1F9}"/>
              </a:ext>
            </a:extLst>
          </p:cNvPr>
          <p:cNvSpPr>
            <a:spLocks noGrp="1"/>
          </p:cNvSpPr>
          <p:nvPr>
            <p:ph sz="half" idx="2"/>
          </p:nvPr>
        </p:nvSpPr>
        <p:spPr>
          <a:xfrm>
            <a:off x="152400" y="4876800"/>
            <a:ext cx="8667749" cy="1647824"/>
          </a:xfrm>
        </p:spPr>
        <p:txBody>
          <a:bodyPr/>
          <a:lstStyle/>
          <a:p>
            <a:r>
              <a:rPr lang="en-US" sz="2000" dirty="0"/>
              <a:t>Solar system uniqueness:</a:t>
            </a:r>
          </a:p>
          <a:p>
            <a:pPr lvl="1"/>
            <a:r>
              <a:rPr lang="en-US" sz="1600" b="0" dirty="0"/>
              <a:t>Unlike many other star systems, our Sun is a solitary star without a close companion star, meaning our solar system only has one sun. </a:t>
            </a:r>
          </a:p>
          <a:p>
            <a:r>
              <a:rPr lang="en-US" sz="2000" dirty="0"/>
              <a:t>Comparing stars:</a:t>
            </a:r>
          </a:p>
          <a:p>
            <a:pPr lvl="1"/>
            <a:r>
              <a:rPr lang="en-US" sz="1600" b="0" dirty="0"/>
              <a:t>Astronomers compare stars based on their brightness, color, and spectrum to determine their size, temperature, and composition relative to the Sun.</a:t>
            </a:r>
          </a:p>
          <a:p>
            <a:endParaRPr lang="en-US" dirty="0"/>
          </a:p>
        </p:txBody>
      </p:sp>
      <p:pic>
        <p:nvPicPr>
          <p:cNvPr id="10" name="Picture 9">
            <a:extLst>
              <a:ext uri="{FF2B5EF4-FFF2-40B4-BE49-F238E27FC236}">
                <a16:creationId xmlns:a16="http://schemas.microsoft.com/office/drawing/2014/main" id="{DA45BB13-74F7-47CD-B753-5B29D6F8A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531" y="2084535"/>
            <a:ext cx="4968240" cy="2773680"/>
          </a:xfrm>
          <a:prstGeom prst="rect">
            <a:avLst/>
          </a:prstGeom>
        </p:spPr>
      </p:pic>
    </p:spTree>
    <p:extLst>
      <p:ext uri="{BB962C8B-B14F-4D97-AF65-F5344CB8AC3E}">
        <p14:creationId xmlns:p14="http://schemas.microsoft.com/office/powerpoint/2010/main" val="32010935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Sun’s Effect on Weather</a:t>
            </a:r>
          </a:p>
        </p:txBody>
      </p:sp>
      <p:sp>
        <p:nvSpPr>
          <p:cNvPr id="3" name="Content Placeholder 2"/>
          <p:cNvSpPr>
            <a:spLocks noGrp="1"/>
          </p:cNvSpPr>
          <p:nvPr>
            <p:ph idx="1"/>
          </p:nvPr>
        </p:nvSpPr>
        <p:spPr>
          <a:xfrm>
            <a:off x="304800" y="1752600"/>
            <a:ext cx="3657600" cy="3505200"/>
          </a:xfrm>
        </p:spPr>
        <p:txBody>
          <a:bodyPr/>
          <a:lstStyle/>
          <a:p>
            <a:r>
              <a:rPr lang="en-US" sz="1800" dirty="0"/>
              <a:t>The Sun’s energy drives weather and climate on Earth. </a:t>
            </a:r>
          </a:p>
          <a:p>
            <a:r>
              <a:rPr lang="en-US" sz="1800" dirty="0"/>
              <a:t>It burns off Earth’s moisture by evaporation, heats the atmosphere, and creates wind when one air mass becomes hotter than another. </a:t>
            </a:r>
          </a:p>
          <a:p>
            <a:r>
              <a:rPr lang="en-US" sz="1800" dirty="0"/>
              <a:t>Clouds condense from water vapor that has evaporated from the oceans, and rain from these clouds returns water to the oceans.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279" y="1752600"/>
            <a:ext cx="5026721" cy="5105400"/>
          </a:xfrm>
          <a:prstGeom prst="rect">
            <a:avLst/>
          </a:prstGeom>
        </p:spPr>
      </p:pic>
    </p:spTree>
    <p:extLst>
      <p:ext uri="{BB962C8B-B14F-4D97-AF65-F5344CB8AC3E}">
        <p14:creationId xmlns:p14="http://schemas.microsoft.com/office/powerpoint/2010/main" val="391659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Sun’s Effect on Weather</a:t>
            </a:r>
          </a:p>
        </p:txBody>
      </p:sp>
      <p:sp>
        <p:nvSpPr>
          <p:cNvPr id="3" name="Content Placeholder 2"/>
          <p:cNvSpPr>
            <a:spLocks noGrp="1"/>
          </p:cNvSpPr>
          <p:nvPr>
            <p:ph idx="1"/>
          </p:nvPr>
        </p:nvSpPr>
        <p:spPr>
          <a:xfrm>
            <a:off x="228600" y="4953000"/>
            <a:ext cx="8686800" cy="1752599"/>
          </a:xfrm>
        </p:spPr>
        <p:txBody>
          <a:bodyPr/>
          <a:lstStyle/>
          <a:p>
            <a:r>
              <a:rPr lang="en-US" sz="1800" dirty="0"/>
              <a:t>The Earth has seasons due to its tilted axis.</a:t>
            </a:r>
          </a:p>
          <a:p>
            <a:r>
              <a:rPr lang="en-US" sz="1800" dirty="0"/>
              <a:t>The northern hemisphere is tilted towards the Sun during the summer and gets more direct sunlight thus receiving and retaining more heat.  </a:t>
            </a:r>
          </a:p>
          <a:p>
            <a:r>
              <a:rPr lang="en-US" sz="1800" dirty="0"/>
              <a:t>Six months later, in winter, the northern hemisphere is tilted away from the sun and gets less direct sunlight thus receiving and retaining less heat.</a:t>
            </a:r>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546"/>
          <a:stretch/>
        </p:blipFill>
        <p:spPr>
          <a:xfrm>
            <a:off x="1828800" y="1711960"/>
            <a:ext cx="5486400" cy="3291840"/>
          </a:xfrm>
          <a:prstGeom prst="rect">
            <a:avLst/>
          </a:prstGeom>
        </p:spPr>
      </p:pic>
    </p:spTree>
    <p:extLst>
      <p:ext uri="{BB962C8B-B14F-4D97-AF65-F5344CB8AC3E}">
        <p14:creationId xmlns:p14="http://schemas.microsoft.com/office/powerpoint/2010/main" val="215942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F20E3-ED87-4BFD-8A2A-260C14DD5896}"/>
              </a:ext>
            </a:extLst>
          </p:cNvPr>
          <p:cNvSpPr>
            <a:spLocks noGrp="1"/>
          </p:cNvSpPr>
          <p:nvPr>
            <p:ph type="title"/>
          </p:nvPr>
        </p:nvSpPr>
        <p:spPr>
          <a:xfrm>
            <a:off x="228600" y="473075"/>
            <a:ext cx="8686800" cy="508000"/>
          </a:xfrm>
        </p:spPr>
        <p:txBody>
          <a:bodyPr/>
          <a:lstStyle/>
          <a:p>
            <a:r>
              <a:rPr lang="en-US" dirty="0"/>
              <a:t>The Sun’s Effects on Communications</a:t>
            </a:r>
          </a:p>
        </p:txBody>
      </p:sp>
      <p:sp>
        <p:nvSpPr>
          <p:cNvPr id="3" name="Content Placeholder 2">
            <a:extLst>
              <a:ext uri="{FF2B5EF4-FFF2-40B4-BE49-F238E27FC236}">
                <a16:creationId xmlns:a16="http://schemas.microsoft.com/office/drawing/2014/main" id="{5DF6D3FA-4FBA-4A02-BA45-E3BA4F8557C0}"/>
              </a:ext>
            </a:extLst>
          </p:cNvPr>
          <p:cNvSpPr>
            <a:spLocks noGrp="1"/>
          </p:cNvSpPr>
          <p:nvPr>
            <p:ph sz="half" idx="1"/>
          </p:nvPr>
        </p:nvSpPr>
        <p:spPr>
          <a:xfrm>
            <a:off x="76200" y="1628775"/>
            <a:ext cx="4343400" cy="4895850"/>
          </a:xfrm>
        </p:spPr>
        <p:txBody>
          <a:bodyPr/>
          <a:lstStyle/>
          <a:p>
            <a:r>
              <a:rPr lang="en-US" sz="2000" dirty="0"/>
              <a:t>The sun, through solar flares and coronal mass ejections, can significantly disrupt communication systems by impacting the Earth's ionosphere, leading to disruptions in radio signals, particularly those using high frequencies (HF), and affecting satellite communication by causing signal degradation and interference, potentially impacting GPS accuracy and other navigation systems depending on the severity of the solar activity</a:t>
            </a:r>
          </a:p>
        </p:txBody>
      </p:sp>
      <p:pic>
        <p:nvPicPr>
          <p:cNvPr id="6" name="Content Placeholder 5">
            <a:extLst>
              <a:ext uri="{FF2B5EF4-FFF2-40B4-BE49-F238E27FC236}">
                <a16:creationId xmlns:a16="http://schemas.microsoft.com/office/drawing/2014/main" id="{E45A8709-DF20-4F29-8DC2-EAADA196A304}"/>
              </a:ext>
            </a:extLst>
          </p:cNvPr>
          <p:cNvPicPr>
            <a:picLocks noGrp="1" noChangeAspect="1"/>
          </p:cNvPicPr>
          <p:nvPr>
            <p:ph sz="half" idx="2"/>
          </p:nvPr>
        </p:nvPicPr>
        <p:blipFill>
          <a:blip r:embed="rId2"/>
          <a:stretch>
            <a:fillRect/>
          </a:stretch>
        </p:blipFill>
        <p:spPr>
          <a:xfrm>
            <a:off x="4595618" y="1752600"/>
            <a:ext cx="4319782" cy="3493623"/>
          </a:xfrm>
          <a:prstGeom prst="rect">
            <a:avLst/>
          </a:prstGeom>
        </p:spPr>
      </p:pic>
    </p:spTree>
    <p:extLst>
      <p:ext uri="{BB962C8B-B14F-4D97-AF65-F5344CB8AC3E}">
        <p14:creationId xmlns:p14="http://schemas.microsoft.com/office/powerpoint/2010/main" val="34574869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7b</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Define sunspots and describe some of the effects they may have on solar radiation.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DBF0879D-D55E-45D9-AA18-C296C5EF1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593" y="2895600"/>
            <a:ext cx="5786813" cy="3402013"/>
          </a:xfrm>
          <a:prstGeom prst="rect">
            <a:avLst/>
          </a:prstGeom>
        </p:spPr>
      </p:pic>
    </p:spTree>
    <p:extLst>
      <p:ext uri="{BB962C8B-B14F-4D97-AF65-F5344CB8AC3E}">
        <p14:creationId xmlns:p14="http://schemas.microsoft.com/office/powerpoint/2010/main" val="3056042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Sunspots</a:t>
            </a:r>
          </a:p>
        </p:txBody>
      </p:sp>
      <p:sp>
        <p:nvSpPr>
          <p:cNvPr id="3" name="Content Placeholder 2"/>
          <p:cNvSpPr>
            <a:spLocks noGrp="1"/>
          </p:cNvSpPr>
          <p:nvPr>
            <p:ph idx="1"/>
          </p:nvPr>
        </p:nvSpPr>
        <p:spPr>
          <a:xfrm>
            <a:off x="457200" y="1828800"/>
            <a:ext cx="4800600" cy="4695824"/>
          </a:xfrm>
        </p:spPr>
        <p:txBody>
          <a:bodyPr>
            <a:normAutofit fontScale="92500" lnSpcReduction="10000"/>
          </a:bodyPr>
          <a:lstStyle/>
          <a:p>
            <a:pPr fontAlgn="base"/>
            <a:r>
              <a:rPr lang="en-US" sz="1800" dirty="0"/>
              <a:t>The surface of the Sun is called the photosphere.  </a:t>
            </a:r>
          </a:p>
          <a:p>
            <a:r>
              <a:rPr lang="en-US" sz="1800" b="1" dirty="0"/>
              <a:t>Sunspots</a:t>
            </a:r>
            <a:r>
              <a:rPr lang="en-US" sz="1800" dirty="0"/>
              <a:t> are cooler areas on the photosphere.</a:t>
            </a:r>
            <a:r>
              <a:rPr lang="en-US" sz="1800" b="1" dirty="0"/>
              <a:t> </a:t>
            </a:r>
          </a:p>
          <a:p>
            <a:r>
              <a:rPr lang="en-US" sz="1800" dirty="0"/>
              <a:t>Sunspots are not permanent features of the Sun’s surface and come and go in cycles, usually over a period of about 11 years. </a:t>
            </a:r>
          </a:p>
          <a:p>
            <a:r>
              <a:rPr lang="en-US" sz="1800" dirty="0"/>
              <a:t>Hot material near a sunspot can burst out from the Sun in what is known as a </a:t>
            </a:r>
            <a:r>
              <a:rPr lang="en-US" sz="1800" b="1" dirty="0"/>
              <a:t>solar flare</a:t>
            </a:r>
            <a:r>
              <a:rPr lang="en-US" sz="1800" dirty="0"/>
              <a:t>. </a:t>
            </a:r>
          </a:p>
          <a:p>
            <a:r>
              <a:rPr lang="en-US" sz="1800" dirty="0"/>
              <a:t>Particles, radiation, and magnetic fields from solar flares bombard Earth. </a:t>
            </a:r>
          </a:p>
          <a:p>
            <a:r>
              <a:rPr lang="en-US" sz="1800" dirty="0"/>
              <a:t>If the energetic flow from the Sun is strong enough, it can cause power surges, damage sensitive electronics, overload power systems on Earth, and knock out satellite transmissions like TV, radio, and other communications. </a:t>
            </a:r>
          </a:p>
          <a:p>
            <a:endParaRPr lang="en-US" sz="18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533" y="1752599"/>
            <a:ext cx="3483155" cy="2613660"/>
          </a:xfrm>
          <a:prstGeom prst="rect">
            <a:avLst/>
          </a:prstGeom>
        </p:spPr>
      </p:pic>
      <p:pic>
        <p:nvPicPr>
          <p:cNvPr id="6" name="Picture 5"/>
          <p:cNvPicPr>
            <a:picLocks noChangeAspect="1"/>
          </p:cNvPicPr>
          <p:nvPr/>
        </p:nvPicPr>
        <p:blipFill>
          <a:blip r:embed="rId4"/>
          <a:stretch>
            <a:fillRect/>
          </a:stretch>
        </p:blipFill>
        <p:spPr>
          <a:xfrm>
            <a:off x="5334000" y="4429502"/>
            <a:ext cx="3474688" cy="2061255"/>
          </a:xfrm>
          <a:prstGeom prst="rect">
            <a:avLst/>
          </a:prstGeom>
        </p:spPr>
      </p:pic>
    </p:spTree>
    <p:extLst>
      <p:ext uri="{BB962C8B-B14F-4D97-AF65-F5344CB8AC3E}">
        <p14:creationId xmlns:p14="http://schemas.microsoft.com/office/powerpoint/2010/main" val="343805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7c</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Identify at least one red star, one blue star, and one yellow star (other than the Sun). Explain the meaning of these colors.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AD12C832-71E6-4191-9462-3547D199B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151" y="2874575"/>
            <a:ext cx="5638800" cy="3759200"/>
          </a:xfrm>
          <a:prstGeom prst="rect">
            <a:avLst/>
          </a:prstGeom>
        </p:spPr>
      </p:pic>
    </p:spTree>
    <p:extLst>
      <p:ext uri="{BB962C8B-B14F-4D97-AF65-F5344CB8AC3E}">
        <p14:creationId xmlns:p14="http://schemas.microsoft.com/office/powerpoint/2010/main" val="119617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1a</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Explain to your counselor the most likely hazards you may encounter while participating in astronomy activities, and what you should do to anticipate, help prevent, mitigate, and respond to these hazards.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8607A173-A46C-476D-91E2-72917C31D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276600"/>
            <a:ext cx="4267200" cy="3200400"/>
          </a:xfrm>
          <a:prstGeom prst="rect">
            <a:avLst/>
          </a:prstGeom>
        </p:spPr>
      </p:pic>
    </p:spTree>
    <p:extLst>
      <p:ext uri="{BB962C8B-B14F-4D97-AF65-F5344CB8AC3E}">
        <p14:creationId xmlns:p14="http://schemas.microsoft.com/office/powerpoint/2010/main" val="1977798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 Quality</a:t>
            </a:r>
          </a:p>
        </p:txBody>
      </p:sp>
      <p:sp>
        <p:nvSpPr>
          <p:cNvPr id="3" name="Content Placeholder 2"/>
          <p:cNvSpPr>
            <a:spLocks noGrp="1"/>
          </p:cNvSpPr>
          <p:nvPr>
            <p:ph idx="1"/>
          </p:nvPr>
        </p:nvSpPr>
        <p:spPr>
          <a:xfrm>
            <a:off x="381000" y="5257800"/>
            <a:ext cx="8382000" cy="1447800"/>
          </a:xfrm>
        </p:spPr>
        <p:txBody>
          <a:bodyPr>
            <a:noAutofit/>
          </a:bodyPr>
          <a:lstStyle/>
          <a:p>
            <a:r>
              <a:rPr lang="en-US" sz="1800" dirty="0"/>
              <a:t>Stars are divided into color categories, from hottest to relatively coolest: blue and blue-white, white, yellow, orange, and red.</a:t>
            </a:r>
          </a:p>
          <a:p>
            <a:r>
              <a:rPr lang="en-US" sz="1800" dirty="0"/>
              <a:t>Stars are referred to this way because they appear to be these colors when observed through a telescope.</a:t>
            </a:r>
          </a:p>
        </p:txBody>
      </p:sp>
      <p:pic>
        <p:nvPicPr>
          <p:cNvPr id="6" name="Picture 5"/>
          <p:cNvPicPr>
            <a:picLocks noChangeAspect="1"/>
          </p:cNvPicPr>
          <p:nvPr/>
        </p:nvPicPr>
        <p:blipFill>
          <a:blip r:embed="rId3"/>
          <a:stretch>
            <a:fillRect/>
          </a:stretch>
        </p:blipFill>
        <p:spPr>
          <a:xfrm>
            <a:off x="2209800" y="1735667"/>
            <a:ext cx="4572000" cy="3429000"/>
          </a:xfrm>
          <a:prstGeom prst="rect">
            <a:avLst/>
          </a:prstGeom>
        </p:spPr>
      </p:pic>
    </p:spTree>
    <p:extLst>
      <p:ext uri="{BB962C8B-B14F-4D97-AF65-F5344CB8AC3E}">
        <p14:creationId xmlns:p14="http://schemas.microsoft.com/office/powerpoint/2010/main" val="9262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8</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dirty="0"/>
              <a:t>With your counselor's approval and guidance, do ONE of 8a-8f:</a:t>
            </a:r>
          </a:p>
          <a:p>
            <a:pPr marL="800100" lvl="1" indent="-342900">
              <a:buFont typeface="+mj-lt"/>
              <a:buAutoNum type="alphaLcPeriod"/>
            </a:pPr>
            <a:r>
              <a:rPr lang="en-US" sz="1600" b="0" dirty="0"/>
              <a:t>Visit a planetarium or astronomical observatory. Submit a written report, a scrapbook, or a video presentation afterward to your counselor that includes the following information:</a:t>
            </a:r>
          </a:p>
          <a:p>
            <a:pPr marL="1257300" lvl="2" indent="-342900">
              <a:buFont typeface="+mj-lt"/>
              <a:buAutoNum type="arabicPeriod"/>
            </a:pPr>
            <a:r>
              <a:rPr lang="en-US" sz="1600" dirty="0"/>
              <a:t>Activities occurring there</a:t>
            </a:r>
          </a:p>
          <a:p>
            <a:pPr marL="1257300" lvl="2" indent="-342900">
              <a:buFont typeface="+mj-lt"/>
              <a:buAutoNum type="arabicPeriod"/>
            </a:pPr>
            <a:r>
              <a:rPr lang="en-US" sz="1600" dirty="0"/>
              <a:t>Exhibits and displays you saw</a:t>
            </a:r>
          </a:p>
          <a:p>
            <a:pPr marL="1257300" lvl="2" indent="-342900">
              <a:buFont typeface="+mj-lt"/>
              <a:buAutoNum type="arabicPeriod"/>
            </a:pPr>
            <a:r>
              <a:rPr lang="en-US" sz="1600" dirty="0"/>
              <a:t>Telescopes and instruments being used</a:t>
            </a:r>
          </a:p>
          <a:p>
            <a:pPr marL="1257300" lvl="2" indent="-342900">
              <a:buFont typeface="+mj-lt"/>
              <a:buAutoNum type="arabicPeriod"/>
            </a:pPr>
            <a:r>
              <a:rPr lang="en-US" sz="1600" dirty="0"/>
              <a:t>Celestial objects you observed.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51347BCD-2BF0-4ABE-A6A9-9348D309A0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451" y="4483099"/>
            <a:ext cx="3886200" cy="2185988"/>
          </a:xfrm>
          <a:prstGeom prst="rect">
            <a:avLst/>
          </a:prstGeom>
        </p:spPr>
      </p:pic>
    </p:spTree>
    <p:extLst>
      <p:ext uri="{BB962C8B-B14F-4D97-AF65-F5344CB8AC3E}">
        <p14:creationId xmlns:p14="http://schemas.microsoft.com/office/powerpoint/2010/main" val="39864951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Planetariums</a:t>
            </a:r>
            <a:endParaRPr lang="en-US" dirty="0"/>
          </a:p>
        </p:txBody>
      </p:sp>
      <p:sp>
        <p:nvSpPr>
          <p:cNvPr id="3" name="Content Placeholder 2"/>
          <p:cNvSpPr>
            <a:spLocks noGrp="1"/>
          </p:cNvSpPr>
          <p:nvPr>
            <p:ph idx="1"/>
          </p:nvPr>
        </p:nvSpPr>
        <p:spPr>
          <a:xfrm>
            <a:off x="381000" y="1752600"/>
            <a:ext cx="5257800" cy="4657685"/>
          </a:xfrm>
        </p:spPr>
        <p:txBody>
          <a:bodyPr/>
          <a:lstStyle/>
          <a:p>
            <a:r>
              <a:rPr lang="en-US" sz="1800" dirty="0"/>
              <a:t>The Bowling Green State University Planetarium is a 114-seat public science theater serving BGSU students, area schools, and the public of northwest Ohio.  </a:t>
            </a:r>
          </a:p>
          <a:p>
            <a:r>
              <a:rPr lang="en-US" sz="1800" dirty="0"/>
              <a:t>Public planetarium programs are open to all are given from September through early May each year. Programs feature a star talk showing the current evening sky followed by a multimedia planetarium show. Weekend programs are followed by stargazing at the Observatory on the roof, weather permitting. </a:t>
            </a:r>
          </a:p>
          <a:p>
            <a:r>
              <a:rPr lang="en-US" sz="1800" dirty="0"/>
              <a:t>Address: 112 Physical Sciences Lab Building, Bowling Green, OH 43403</a:t>
            </a:r>
          </a:p>
          <a:p>
            <a:r>
              <a:rPr lang="en-US" sz="1800" dirty="0"/>
              <a:t>Phone: (419) 372-2421</a:t>
            </a:r>
          </a:p>
          <a:p>
            <a:endParaRPr lang="en-US" sz="1600" dirty="0"/>
          </a:p>
        </p:txBody>
      </p:sp>
      <p:pic>
        <p:nvPicPr>
          <p:cNvPr id="6" name="Picture 5"/>
          <p:cNvPicPr>
            <a:picLocks noChangeAspect="1"/>
          </p:cNvPicPr>
          <p:nvPr/>
        </p:nvPicPr>
        <p:blipFill>
          <a:blip r:embed="rId2"/>
          <a:stretch>
            <a:fillRect/>
          </a:stretch>
        </p:blipFill>
        <p:spPr>
          <a:xfrm>
            <a:off x="5943600" y="1752600"/>
            <a:ext cx="2950265" cy="1981200"/>
          </a:xfrm>
          <a:prstGeom prst="rect">
            <a:avLst/>
          </a:prstGeom>
        </p:spPr>
      </p:pic>
      <p:pic>
        <p:nvPicPr>
          <p:cNvPr id="7" name="Picture 6"/>
          <p:cNvPicPr>
            <a:picLocks noChangeAspect="1"/>
          </p:cNvPicPr>
          <p:nvPr/>
        </p:nvPicPr>
        <p:blipFill>
          <a:blip r:embed="rId3"/>
          <a:stretch>
            <a:fillRect/>
          </a:stretch>
        </p:blipFill>
        <p:spPr>
          <a:xfrm>
            <a:off x="5943600" y="3733800"/>
            <a:ext cx="2962497" cy="2879437"/>
          </a:xfrm>
          <a:prstGeom prst="rect">
            <a:avLst/>
          </a:prstGeom>
        </p:spPr>
      </p:pic>
    </p:spTree>
    <p:extLst>
      <p:ext uri="{BB962C8B-B14F-4D97-AF65-F5344CB8AC3E}">
        <p14:creationId xmlns:p14="http://schemas.microsoft.com/office/powerpoint/2010/main" val="2767605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8</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dirty="0"/>
              <a:t>With your counselor's approval and guidance, do ONE of 8a-8f:</a:t>
            </a:r>
          </a:p>
          <a:p>
            <a:pPr marL="800100" lvl="1" indent="-342900">
              <a:buFont typeface="+mj-lt"/>
              <a:buAutoNum type="alphaLcPeriod" startAt="2"/>
            </a:pPr>
            <a:r>
              <a:rPr lang="en-US" sz="1600" b="0" dirty="0"/>
              <a:t>Plan and participate in an observation session that includes using binoculars or a telescope and includes at least 10 celestial objects beyond those observed in requirement 4. These might be lunar features, Messier objects, additional constellations or planets, or artificial satellites including the International Space Station. List the celestial objects you want to observe and find each in a star chart, guidebook or by using an app. Prepare a log or notebook. Discuss with your counselor what you hope to observe prior to your observation session. Review your log or notebook with your counselor afterward.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2" name="Picture 1">
            <a:extLst>
              <a:ext uri="{FF2B5EF4-FFF2-40B4-BE49-F238E27FC236}">
                <a16:creationId xmlns:a16="http://schemas.microsoft.com/office/drawing/2014/main" id="{1E0ECCDF-0582-4D99-B06F-175017A82FA6}"/>
              </a:ext>
            </a:extLst>
          </p:cNvPr>
          <p:cNvPicPr>
            <a:picLocks noChangeAspect="1"/>
          </p:cNvPicPr>
          <p:nvPr/>
        </p:nvPicPr>
        <p:blipFill>
          <a:blip r:embed="rId3"/>
          <a:stretch>
            <a:fillRect/>
          </a:stretch>
        </p:blipFill>
        <p:spPr>
          <a:xfrm>
            <a:off x="3219451" y="4572000"/>
            <a:ext cx="3124200" cy="1757637"/>
          </a:xfrm>
          <a:prstGeom prst="rect">
            <a:avLst/>
          </a:prstGeom>
        </p:spPr>
      </p:pic>
    </p:spTree>
    <p:extLst>
      <p:ext uri="{BB962C8B-B14F-4D97-AF65-F5344CB8AC3E}">
        <p14:creationId xmlns:p14="http://schemas.microsoft.com/office/powerpoint/2010/main" val="1919943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Plan an Observing Session</a:t>
            </a:r>
            <a:endParaRPr lang="en-US" dirty="0"/>
          </a:p>
        </p:txBody>
      </p:sp>
      <p:sp>
        <p:nvSpPr>
          <p:cNvPr id="3" name="Content Placeholder 2"/>
          <p:cNvSpPr>
            <a:spLocks noGrp="1"/>
          </p:cNvSpPr>
          <p:nvPr>
            <p:ph idx="1"/>
          </p:nvPr>
        </p:nvSpPr>
        <p:spPr>
          <a:xfrm>
            <a:off x="228600" y="1752599"/>
            <a:ext cx="5181600" cy="4772025"/>
          </a:xfrm>
        </p:spPr>
        <p:txBody>
          <a:bodyPr/>
          <a:lstStyle/>
          <a:p>
            <a:r>
              <a:rPr lang="en-US" sz="1700" dirty="0"/>
              <a:t>Develop an observing plan for a session when you will set up a telescope or observe with binoculars. </a:t>
            </a:r>
          </a:p>
          <a:p>
            <a:r>
              <a:rPr lang="en-US" sz="1700" dirty="0"/>
              <a:t>Assemble the charts and guidebooks you will need. </a:t>
            </a:r>
          </a:p>
          <a:p>
            <a:r>
              <a:rPr lang="en-US" sz="1700" dirty="0"/>
              <a:t>Prepare a red-filtered flashlight so you can view your charts without impairing your night vision.</a:t>
            </a:r>
          </a:p>
          <a:p>
            <a:r>
              <a:rPr lang="en-US" sz="1700" dirty="0"/>
              <a:t>Get a notebook or create an observing log. </a:t>
            </a:r>
          </a:p>
          <a:p>
            <a:r>
              <a:rPr lang="en-US" sz="1700" dirty="0"/>
              <a:t>Be sure to check the weather forecast and dress appropriately. Even in mild seasons like the spring, nights can get cold. It pays to have extra layers as well as gloves, a scarf, and a hat.</a:t>
            </a:r>
          </a:p>
          <a:p>
            <a:r>
              <a:rPr lang="en-US" sz="1700" dirty="0"/>
              <a:t>Scout out the area beforehand to make sure you are aware of any conditions or potential hazards on the ground that you might miss when you come back at night.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828800"/>
            <a:ext cx="3437753" cy="2575894"/>
          </a:xfrm>
          <a:prstGeom prst="rect">
            <a:avLst/>
          </a:prstGeom>
        </p:spPr>
      </p:pic>
    </p:spTree>
    <p:extLst>
      <p:ext uri="{BB962C8B-B14F-4D97-AF65-F5344CB8AC3E}">
        <p14:creationId xmlns:p14="http://schemas.microsoft.com/office/powerpoint/2010/main" val="252499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8</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dirty="0"/>
              <a:t>With your counselor's approval and guidance, do ONE of 8a-8f:</a:t>
            </a:r>
          </a:p>
          <a:p>
            <a:pPr marL="800100" lvl="1" indent="-342900">
              <a:buFont typeface="+mj-lt"/>
              <a:buAutoNum type="alphaLcPeriod" startAt="3"/>
            </a:pPr>
            <a:r>
              <a:rPr lang="en-US" sz="1600" b="0" dirty="0"/>
              <a:t>Plan and host a star party for your Scout troop or other group such as your class at school. Use binoculars or a telescope to show and explain celestial objects to the group.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1325CFD1-62C3-4AEE-B9C9-434D730D1DFD}"/>
              </a:ext>
            </a:extLst>
          </p:cNvPr>
          <p:cNvPicPr>
            <a:picLocks noChangeAspect="1"/>
          </p:cNvPicPr>
          <p:nvPr/>
        </p:nvPicPr>
        <p:blipFill>
          <a:blip r:embed="rId3"/>
          <a:stretch>
            <a:fillRect/>
          </a:stretch>
        </p:blipFill>
        <p:spPr>
          <a:xfrm>
            <a:off x="2495551" y="3429000"/>
            <a:ext cx="4572000" cy="3053953"/>
          </a:xfrm>
          <a:prstGeom prst="rect">
            <a:avLst/>
          </a:prstGeom>
        </p:spPr>
      </p:pic>
    </p:spTree>
    <p:extLst>
      <p:ext uri="{BB962C8B-B14F-4D97-AF65-F5344CB8AC3E}">
        <p14:creationId xmlns:p14="http://schemas.microsoft.com/office/powerpoint/2010/main" val="40521367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and Host a Star Party</a:t>
            </a:r>
          </a:p>
        </p:txBody>
      </p:sp>
      <p:sp>
        <p:nvSpPr>
          <p:cNvPr id="3" name="Content Placeholder 2"/>
          <p:cNvSpPr>
            <a:spLocks noGrp="1"/>
          </p:cNvSpPr>
          <p:nvPr>
            <p:ph idx="1"/>
          </p:nvPr>
        </p:nvSpPr>
        <p:spPr>
          <a:xfrm>
            <a:off x="228600" y="1828799"/>
            <a:ext cx="5105400" cy="4695825"/>
          </a:xfrm>
        </p:spPr>
        <p:txBody>
          <a:bodyPr/>
          <a:lstStyle/>
          <a:p>
            <a:r>
              <a:rPr lang="en-US" sz="1800" dirty="0"/>
              <a:t>Plan to do everything you did for your own observing session, plus more. </a:t>
            </a:r>
          </a:p>
          <a:p>
            <a:r>
              <a:rPr lang="en-US" sz="1800" dirty="0"/>
              <a:t>Find a good date and a place with plenty of room for the number of people you want to invite. </a:t>
            </a:r>
          </a:p>
          <a:p>
            <a:r>
              <a:rPr lang="en-US" sz="1800" dirty="0"/>
              <a:t>Considering the time of year and how far north you live, develop a list of space objects you wish to find during the star party. </a:t>
            </a:r>
          </a:p>
          <a:p>
            <a:r>
              <a:rPr lang="en-US" sz="1800" dirty="0"/>
              <a:t>Consider inviting Scouts in your troop, your neighbors, family and friends, classmates, and teachers. </a:t>
            </a:r>
          </a:p>
          <a:p>
            <a:r>
              <a:rPr lang="en-US" sz="1800" dirty="0"/>
              <a:t>When you invite them, be sure to cover such subjects as weather and proper dress, observing etiquette, and safety. </a:t>
            </a:r>
          </a:p>
          <a:p>
            <a:r>
              <a:rPr lang="en-US" sz="1800" dirty="0"/>
              <a:t>Encourage those who have binoculars to bring them.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828799"/>
            <a:ext cx="3581400" cy="2762125"/>
          </a:xfrm>
          <a:prstGeom prst="rect">
            <a:avLst/>
          </a:prstGeom>
        </p:spPr>
      </p:pic>
    </p:spTree>
    <p:extLst>
      <p:ext uri="{BB962C8B-B14F-4D97-AF65-F5344CB8AC3E}">
        <p14:creationId xmlns:p14="http://schemas.microsoft.com/office/powerpoint/2010/main" val="22697241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8</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dirty="0"/>
              <a:t>With your counselor's approval and guidance, do ONE of 8a-8f:</a:t>
            </a:r>
          </a:p>
          <a:p>
            <a:pPr marL="800100" lvl="1" indent="-342900">
              <a:buFont typeface="+mj-lt"/>
              <a:buAutoNum type="alphaLcPeriod" startAt="4"/>
            </a:pPr>
            <a:r>
              <a:rPr lang="en-US" sz="1600" b="0" dirty="0"/>
              <a:t>Help an astronomy club in your community hold a star party that is open to the public.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5" name="Picture 4">
            <a:extLst>
              <a:ext uri="{FF2B5EF4-FFF2-40B4-BE49-F238E27FC236}">
                <a16:creationId xmlns:a16="http://schemas.microsoft.com/office/drawing/2014/main" id="{620ECD85-7C1E-40B1-BF71-7EE26159CE5A}"/>
              </a:ext>
            </a:extLst>
          </p:cNvPr>
          <p:cNvPicPr>
            <a:picLocks noChangeAspect="1"/>
          </p:cNvPicPr>
          <p:nvPr/>
        </p:nvPicPr>
        <p:blipFill>
          <a:blip r:embed="rId3"/>
          <a:stretch>
            <a:fillRect/>
          </a:stretch>
        </p:blipFill>
        <p:spPr>
          <a:xfrm>
            <a:off x="3109913" y="3048000"/>
            <a:ext cx="2924174" cy="2924174"/>
          </a:xfrm>
          <a:prstGeom prst="rect">
            <a:avLst/>
          </a:prstGeom>
        </p:spPr>
      </p:pic>
    </p:spTree>
    <p:extLst>
      <p:ext uri="{BB962C8B-B14F-4D97-AF65-F5344CB8AC3E}">
        <p14:creationId xmlns:p14="http://schemas.microsoft.com/office/powerpoint/2010/main" val="27595241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Astronomy Clubs Near Me</a:t>
            </a:r>
          </a:p>
        </p:txBody>
      </p:sp>
      <p:sp>
        <p:nvSpPr>
          <p:cNvPr id="3" name="Content Placeholder 2"/>
          <p:cNvSpPr>
            <a:spLocks noGrp="1"/>
          </p:cNvSpPr>
          <p:nvPr>
            <p:ph idx="1"/>
          </p:nvPr>
        </p:nvSpPr>
        <p:spPr>
          <a:xfrm>
            <a:off x="304800" y="1752600"/>
            <a:ext cx="5562600" cy="4895850"/>
          </a:xfrm>
        </p:spPr>
        <p:txBody>
          <a:bodyPr/>
          <a:lstStyle/>
          <a:p>
            <a:r>
              <a:rPr lang="en-US" sz="1800" dirty="0"/>
              <a:t>What are the astronomy clubs near you and how do you find them?" </a:t>
            </a:r>
          </a:p>
          <a:p>
            <a:r>
              <a:rPr lang="en-US" sz="1800" b="1" dirty="0">
                <a:hlinkClick r:id="rId2"/>
              </a:rPr>
              <a:t>Sky &amp; Telescope</a:t>
            </a:r>
            <a:r>
              <a:rPr lang="en-US" sz="1800" b="1" dirty="0"/>
              <a:t> </a:t>
            </a:r>
            <a:r>
              <a:rPr lang="en-US" sz="1800" dirty="0"/>
              <a:t>helps you to contact your local astronomy club, where you'll find like-minded enthusiasts eager to share their knowledge and love of the sky with you. </a:t>
            </a:r>
          </a:p>
          <a:p>
            <a:r>
              <a:rPr lang="en-US" sz="1800" dirty="0"/>
              <a:t>Club meetings offer opportunities to try out new equipment, learn new techniques, and make new friends. </a:t>
            </a:r>
          </a:p>
          <a:p>
            <a:r>
              <a:rPr lang="en-US" sz="1800" dirty="0"/>
              <a:t>In addition to finding astronomy clubs near you, you will also find planetariums, observatories, museums, and other great resources, all of which appear in the Sky &amp; Telescope directory of clubs and organizations.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05000"/>
            <a:ext cx="2667000" cy="2667000"/>
          </a:xfrm>
          <a:prstGeom prst="rect">
            <a:avLst/>
          </a:prstGeom>
        </p:spPr>
      </p:pic>
    </p:spTree>
    <p:extLst>
      <p:ext uri="{BB962C8B-B14F-4D97-AF65-F5344CB8AC3E}">
        <p14:creationId xmlns:p14="http://schemas.microsoft.com/office/powerpoint/2010/main" val="8566222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with a Public Star Party</a:t>
            </a:r>
          </a:p>
        </p:txBody>
      </p:sp>
      <p:sp>
        <p:nvSpPr>
          <p:cNvPr id="3" name="Content Placeholder 2"/>
          <p:cNvSpPr>
            <a:spLocks noGrp="1"/>
          </p:cNvSpPr>
          <p:nvPr>
            <p:ph idx="1"/>
          </p:nvPr>
        </p:nvSpPr>
        <p:spPr>
          <a:xfrm>
            <a:off x="457200" y="5257800"/>
            <a:ext cx="8362950" cy="1266824"/>
          </a:xfrm>
        </p:spPr>
        <p:txBody>
          <a:bodyPr/>
          <a:lstStyle/>
          <a:p>
            <a:r>
              <a:rPr lang="en-US" sz="1800" dirty="0"/>
              <a:t>Contact a local astronomy organization or club to volunteer to help with a public star party. If you are unsure whom to contact, ask at a college in your community.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828800"/>
            <a:ext cx="4419600" cy="3314700"/>
          </a:xfrm>
          <a:prstGeom prst="rect">
            <a:avLst/>
          </a:prstGeom>
        </p:spPr>
      </p:pic>
    </p:spTree>
    <p:extLst>
      <p:ext uri="{BB962C8B-B14F-4D97-AF65-F5344CB8AC3E}">
        <p14:creationId xmlns:p14="http://schemas.microsoft.com/office/powerpoint/2010/main" val="143311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Hazards </a:t>
            </a:r>
          </a:p>
        </p:txBody>
      </p:sp>
      <p:sp>
        <p:nvSpPr>
          <p:cNvPr id="2" name="Content Placeholder 1"/>
          <p:cNvSpPr>
            <a:spLocks noGrp="1"/>
          </p:cNvSpPr>
          <p:nvPr>
            <p:ph idx="1"/>
          </p:nvPr>
        </p:nvSpPr>
        <p:spPr>
          <a:xfrm>
            <a:off x="533400" y="3590925"/>
            <a:ext cx="8286750" cy="2933699"/>
          </a:xfrm>
        </p:spPr>
        <p:txBody>
          <a:bodyPr>
            <a:normAutofit lnSpcReduction="10000"/>
          </a:bodyPr>
          <a:lstStyle/>
          <a:p>
            <a:r>
              <a:rPr lang="en-US" sz="1800" b="1" dirty="0"/>
              <a:t>Weather</a:t>
            </a:r>
            <a:r>
              <a:rPr lang="en-US" sz="1800" dirty="0"/>
              <a:t>:  Dress appropriately for being outdoors for extended periods of time.  Be prepared for changes in temperature when going from daytime to nighttime. </a:t>
            </a:r>
          </a:p>
          <a:p>
            <a:r>
              <a:rPr lang="en-US" sz="1800" b="1" dirty="0"/>
              <a:t>Insects and animal bites</a:t>
            </a:r>
            <a:r>
              <a:rPr lang="en-US" sz="1800" dirty="0"/>
              <a:t>:  Use bug spray and cover exposed skin.  Wear closed toed shoes.</a:t>
            </a:r>
          </a:p>
          <a:p>
            <a:r>
              <a:rPr lang="en-US" sz="1800" b="1" dirty="0"/>
              <a:t>Darkness</a:t>
            </a:r>
            <a:r>
              <a:rPr lang="en-US" sz="1800" dirty="0"/>
              <a:t>: Prepare your site during the daytime and note/mark any holes, crevices, or other tripping hazards.  Use red-filtered flashlights.</a:t>
            </a:r>
          </a:p>
          <a:p>
            <a:r>
              <a:rPr lang="en-US" sz="1800" b="1" dirty="0"/>
              <a:t>Eye damage</a:t>
            </a:r>
            <a:r>
              <a:rPr lang="en-US" sz="1800" dirty="0"/>
              <a:t>:  Never look directly at the Sun, even if you are wearing sunglasses. Never look at the Sun through binoculars or telescopes without proper lens.  </a:t>
            </a:r>
            <a:endParaRPr lang="en-US" dirty="0"/>
          </a:p>
          <a:p>
            <a:endParaRPr lang="en-US" dirty="0"/>
          </a:p>
          <a:p>
            <a:pPr>
              <a:buNone/>
            </a:pP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219200"/>
            <a:ext cx="3867553" cy="2133600"/>
          </a:xfrm>
          <a:prstGeom prst="rect">
            <a:avLst/>
          </a:prstGeom>
        </p:spPr>
      </p:pic>
    </p:spTree>
    <p:extLst>
      <p:ext uri="{BB962C8B-B14F-4D97-AF65-F5344CB8AC3E}">
        <p14:creationId xmlns:p14="http://schemas.microsoft.com/office/powerpoint/2010/main" val="3525202520"/>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8</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dirty="0"/>
              <a:t>With your counselor's approval and guidance, do ONE of 8a-8f:</a:t>
            </a:r>
          </a:p>
          <a:p>
            <a:pPr marL="800100" lvl="1" indent="-342900">
              <a:buFont typeface="+mj-lt"/>
              <a:buAutoNum type="alphaLcPeriod" startAt="5"/>
            </a:pPr>
            <a:r>
              <a:rPr lang="en-US" sz="1600" b="0" dirty="0"/>
              <a:t>Personally take a series of photographs or digital images of the movement of the Moon, a planet, an asteroid , meteor, or a comet. In your visual display, label each image and include the date and time it was taken. Show all positions on a star chart or map. Show your display at school or at a troop meeting. Explain the changes you observed.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0319A6B4-9992-42C1-BFE8-C7A562D09B3E}"/>
              </a:ext>
            </a:extLst>
          </p:cNvPr>
          <p:cNvPicPr>
            <a:picLocks noChangeAspect="1"/>
          </p:cNvPicPr>
          <p:nvPr/>
        </p:nvPicPr>
        <p:blipFill rotWithShape="1">
          <a:blip r:embed="rId3"/>
          <a:srcRect b="19222"/>
          <a:stretch/>
        </p:blipFill>
        <p:spPr>
          <a:xfrm>
            <a:off x="720972" y="3886200"/>
            <a:ext cx="3886200" cy="2192517"/>
          </a:xfrm>
          <a:prstGeom prst="rect">
            <a:avLst/>
          </a:prstGeom>
        </p:spPr>
      </p:pic>
      <p:pic>
        <p:nvPicPr>
          <p:cNvPr id="6" name="Picture 5">
            <a:extLst>
              <a:ext uri="{FF2B5EF4-FFF2-40B4-BE49-F238E27FC236}">
                <a16:creationId xmlns:a16="http://schemas.microsoft.com/office/drawing/2014/main" id="{2FFA75E9-BD8D-4A9F-8FEC-1A3F63EF2E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5468" y="3886200"/>
            <a:ext cx="3895131" cy="2192517"/>
          </a:xfrm>
          <a:prstGeom prst="rect">
            <a:avLst/>
          </a:prstGeom>
        </p:spPr>
      </p:pic>
    </p:spTree>
    <p:extLst>
      <p:ext uri="{BB962C8B-B14F-4D97-AF65-F5344CB8AC3E}">
        <p14:creationId xmlns:p14="http://schemas.microsoft.com/office/powerpoint/2010/main" val="16377596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8</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dirty="0"/>
              <a:t>With your counselor's approval and guidance, do ONE of 8a-8f:</a:t>
            </a:r>
          </a:p>
          <a:p>
            <a:pPr marL="800100" lvl="1" indent="-342900">
              <a:buFont typeface="+mj-lt"/>
              <a:buAutoNum type="alphaLcPeriod" startAt="6"/>
            </a:pPr>
            <a:r>
              <a:rPr lang="en-US" sz="1600" b="0" dirty="0"/>
              <a:t>With your parent or guardian and counselor's approval, use online observing opportunities such as SkyNet to observe planets, comets, galaxies, and/or the sun. Describe your experience to your counselor.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C4AD75A6-6E3D-4968-BA7D-BBF42546E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0" y="3581400"/>
            <a:ext cx="4023360" cy="1676400"/>
          </a:xfrm>
          <a:prstGeom prst="rect">
            <a:avLst/>
          </a:prstGeom>
        </p:spPr>
      </p:pic>
    </p:spTree>
    <p:extLst>
      <p:ext uri="{BB962C8B-B14F-4D97-AF65-F5344CB8AC3E}">
        <p14:creationId xmlns:p14="http://schemas.microsoft.com/office/powerpoint/2010/main" val="37299143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D313-ECE7-4EE7-8747-3D69176A23C3}"/>
              </a:ext>
            </a:extLst>
          </p:cNvPr>
          <p:cNvSpPr>
            <a:spLocks noGrp="1"/>
          </p:cNvSpPr>
          <p:nvPr>
            <p:ph type="title"/>
          </p:nvPr>
        </p:nvSpPr>
        <p:spPr>
          <a:xfrm>
            <a:off x="457200" y="473075"/>
            <a:ext cx="8362950" cy="508000"/>
          </a:xfrm>
        </p:spPr>
        <p:txBody>
          <a:bodyPr/>
          <a:lstStyle/>
          <a:p>
            <a:r>
              <a:rPr lang="en-US" dirty="0"/>
              <a:t>SkyNet Robotic Telescope Network</a:t>
            </a:r>
          </a:p>
        </p:txBody>
      </p:sp>
      <p:sp>
        <p:nvSpPr>
          <p:cNvPr id="3" name="Content Placeholder 2">
            <a:extLst>
              <a:ext uri="{FF2B5EF4-FFF2-40B4-BE49-F238E27FC236}">
                <a16:creationId xmlns:a16="http://schemas.microsoft.com/office/drawing/2014/main" id="{83DC98D1-ECE7-4C8E-BBCE-933E6FF2CC3F}"/>
              </a:ext>
            </a:extLst>
          </p:cNvPr>
          <p:cNvSpPr>
            <a:spLocks noGrp="1"/>
          </p:cNvSpPr>
          <p:nvPr>
            <p:ph idx="1"/>
          </p:nvPr>
        </p:nvSpPr>
        <p:spPr>
          <a:xfrm>
            <a:off x="457200" y="1752600"/>
            <a:ext cx="3803936" cy="4895850"/>
          </a:xfrm>
        </p:spPr>
        <p:txBody>
          <a:bodyPr/>
          <a:lstStyle/>
          <a:p>
            <a:r>
              <a:rPr lang="en-US" sz="2000" dirty="0"/>
              <a:t>The </a:t>
            </a:r>
            <a:r>
              <a:rPr lang="en-US" sz="2000" dirty="0">
                <a:hlinkClick r:id="rId2"/>
              </a:rPr>
              <a:t>Skynet Robotic Telescope Network</a:t>
            </a:r>
            <a:r>
              <a:rPr lang="en-US" sz="2000" i="1" dirty="0">
                <a:hlinkClick r:id="rId2"/>
              </a:rPr>
              <a:t> </a:t>
            </a:r>
            <a:r>
              <a:rPr lang="en-US" sz="2000" dirty="0"/>
              <a:t>connects you to one </a:t>
            </a:r>
            <a:br>
              <a:rPr lang="en-US" sz="2000" dirty="0"/>
            </a:br>
            <a:r>
              <a:rPr lang="en-US" sz="2000" dirty="0"/>
              <a:t>of the world's largest </a:t>
            </a:r>
            <a:br>
              <a:rPr lang="en-US" sz="2000" dirty="0"/>
            </a:br>
            <a:r>
              <a:rPr lang="en-US" sz="2000" dirty="0"/>
              <a:t>telescope networks.</a:t>
            </a:r>
          </a:p>
          <a:p>
            <a:r>
              <a:rPr lang="en-US" sz="2000" dirty="0"/>
              <a:t>Whether you're a first-time astronomer or a professional, its easy-to-use yet powerful interface allows you to get the images you need.</a:t>
            </a:r>
          </a:p>
          <a:p>
            <a:endParaRPr lang="en-US" dirty="0"/>
          </a:p>
        </p:txBody>
      </p:sp>
      <p:grpSp>
        <p:nvGrpSpPr>
          <p:cNvPr id="15" name="Group 14">
            <a:extLst>
              <a:ext uri="{FF2B5EF4-FFF2-40B4-BE49-F238E27FC236}">
                <a16:creationId xmlns:a16="http://schemas.microsoft.com/office/drawing/2014/main" id="{3D00C238-98E3-4C78-90E4-1DD061A7781E}"/>
              </a:ext>
            </a:extLst>
          </p:cNvPr>
          <p:cNvGrpSpPr/>
          <p:nvPr/>
        </p:nvGrpSpPr>
        <p:grpSpPr>
          <a:xfrm>
            <a:off x="4860409" y="1905000"/>
            <a:ext cx="3837542" cy="4066874"/>
            <a:chOff x="5208505" y="1981200"/>
            <a:chExt cx="3837542" cy="4066874"/>
          </a:xfrm>
        </p:grpSpPr>
        <p:pic>
          <p:nvPicPr>
            <p:cNvPr id="11" name="Picture 10">
              <a:extLst>
                <a:ext uri="{FF2B5EF4-FFF2-40B4-BE49-F238E27FC236}">
                  <a16:creationId xmlns:a16="http://schemas.microsoft.com/office/drawing/2014/main" id="{F3977433-105A-461B-B477-A20939F48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505" y="1981200"/>
              <a:ext cx="3837542" cy="838200"/>
            </a:xfrm>
            <a:prstGeom prst="rect">
              <a:avLst/>
            </a:prstGeom>
          </p:spPr>
        </p:pic>
        <p:pic>
          <p:nvPicPr>
            <p:cNvPr id="13" name="Picture 12">
              <a:extLst>
                <a:ext uri="{FF2B5EF4-FFF2-40B4-BE49-F238E27FC236}">
                  <a16:creationId xmlns:a16="http://schemas.microsoft.com/office/drawing/2014/main" id="{5C86692D-E967-4101-9546-30C42E205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505" y="2819400"/>
              <a:ext cx="3837542" cy="3228674"/>
            </a:xfrm>
            <a:prstGeom prst="rect">
              <a:avLst/>
            </a:prstGeom>
          </p:spPr>
        </p:pic>
      </p:grpSp>
    </p:spTree>
    <p:extLst>
      <p:ext uri="{BB962C8B-B14F-4D97-AF65-F5344CB8AC3E}">
        <p14:creationId xmlns:p14="http://schemas.microsoft.com/office/powerpoint/2010/main" val="5630916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9</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dirty="0"/>
              <a:t>Do ONE of the following:</a:t>
            </a:r>
          </a:p>
          <a:p>
            <a:pPr marL="800100" lvl="1" indent="-342900">
              <a:buFont typeface="+mj-lt"/>
              <a:buAutoNum type="alphaLcPeriod"/>
            </a:pPr>
            <a:r>
              <a:rPr lang="en-US" sz="1600" b="0" dirty="0"/>
              <a:t>Identify three career opportunities that would use skills and knowledge in astronomy.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p>
          <a:p>
            <a:pPr marL="800100" lvl="1" indent="-342900">
              <a:buFont typeface="+mj-lt"/>
              <a:buAutoNum type="alphaLcPeriod"/>
            </a:pPr>
            <a:r>
              <a:rPr lang="en-US" sz="1600" b="0" dirty="0"/>
              <a:t>Identify how you might use the skills and knowledge in astronomy to pursue a personal hobby. Research the additional training required, expenses, and affiliation with organizations that would help you maximize the enjoyment and benefit you might gain from it. Discuss what you learned with your counselor and share what short-term and long-term goals you might have if you pursued this.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spTree>
    <p:extLst>
      <p:ext uri="{BB962C8B-B14F-4D97-AF65-F5344CB8AC3E}">
        <p14:creationId xmlns:p14="http://schemas.microsoft.com/office/powerpoint/2010/main" val="37188847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Astronomy Careers</a:t>
            </a:r>
          </a:p>
        </p:txBody>
      </p:sp>
      <p:sp>
        <p:nvSpPr>
          <p:cNvPr id="3" name="Content Placeholder 2"/>
          <p:cNvSpPr>
            <a:spLocks noGrp="1"/>
          </p:cNvSpPr>
          <p:nvPr>
            <p:ph idx="1"/>
          </p:nvPr>
        </p:nvSpPr>
        <p:spPr>
          <a:xfrm>
            <a:off x="228600" y="1828799"/>
            <a:ext cx="5334000" cy="4695825"/>
          </a:xfrm>
        </p:spPr>
        <p:txBody>
          <a:bodyPr/>
          <a:lstStyle/>
          <a:p>
            <a:r>
              <a:rPr lang="en-US" sz="1800" dirty="0"/>
              <a:t>Most astronomers teach at colleges and universities and also do some research in a particular area of astronomy, such as planetary science, solar astronomy, or the study of stars or galaxies. Often, those who teach astronomy also teach physics.</a:t>
            </a:r>
          </a:p>
          <a:p>
            <a:r>
              <a:rPr lang="en-US" sz="1800" dirty="0"/>
              <a:t>About a third of professional astronomers have careers in federal government or at government-supported national observatories and laboratories. </a:t>
            </a:r>
          </a:p>
          <a:p>
            <a:r>
              <a:rPr lang="en-US" sz="1800" dirty="0"/>
              <a:t>About 10 percent of astronomers are employed in business or private industry like the aerospace field. </a:t>
            </a:r>
          </a:p>
          <a:p>
            <a:r>
              <a:rPr lang="en-US" sz="1800" dirty="0"/>
              <a:t>Click on the link for information about             </a:t>
            </a:r>
            <a:r>
              <a:rPr lang="en-US" sz="1800" b="1" dirty="0">
                <a:hlinkClick r:id="rId2"/>
              </a:rPr>
              <a:t>10 Popular Astronomy Jobs That Pay Well</a:t>
            </a:r>
            <a:endParaRPr lang="en-US" sz="1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828799"/>
            <a:ext cx="3333750" cy="3333750"/>
          </a:xfrm>
          <a:prstGeom prst="rect">
            <a:avLst/>
          </a:prstGeom>
        </p:spPr>
      </p:pic>
    </p:spTree>
    <p:extLst>
      <p:ext uri="{BB962C8B-B14F-4D97-AF65-F5344CB8AC3E}">
        <p14:creationId xmlns:p14="http://schemas.microsoft.com/office/powerpoint/2010/main" val="424636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1b</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457200" lvl="1" indent="0">
              <a:buNone/>
            </a:pPr>
            <a:r>
              <a:rPr lang="en-US" sz="2000" b="0" dirty="0"/>
              <a:t>Explain first aid for injuries or illnesses such as heat and cold reactions, dehydration, bites and stings, and damage to your eyes that could occur during observation.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5" name="Picture 4">
            <a:extLst>
              <a:ext uri="{FF2B5EF4-FFF2-40B4-BE49-F238E27FC236}">
                <a16:creationId xmlns:a16="http://schemas.microsoft.com/office/drawing/2014/main" id="{488DEFA4-E73E-464A-AFAE-9DED74013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719" y="3393688"/>
            <a:ext cx="2976562" cy="3071812"/>
          </a:xfrm>
          <a:prstGeom prst="rect">
            <a:avLst/>
          </a:prstGeom>
        </p:spPr>
      </p:pic>
    </p:spTree>
    <p:extLst>
      <p:ext uri="{BB962C8B-B14F-4D97-AF65-F5344CB8AC3E}">
        <p14:creationId xmlns:p14="http://schemas.microsoft.com/office/powerpoint/2010/main" val="2215969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en-US" dirty="0"/>
              <a:t>Sunburns</a:t>
            </a:r>
          </a:p>
        </p:txBody>
      </p:sp>
      <p:sp>
        <p:nvSpPr>
          <p:cNvPr id="12" name="Content Placeholder 11"/>
          <p:cNvSpPr>
            <a:spLocks noGrp="1"/>
          </p:cNvSpPr>
          <p:nvPr>
            <p:ph idx="1"/>
          </p:nvPr>
        </p:nvSpPr>
        <p:spPr>
          <a:xfrm>
            <a:off x="402159" y="4475298"/>
            <a:ext cx="8229600" cy="2286000"/>
          </a:xfrm>
        </p:spPr>
        <p:txBody>
          <a:bodyPr/>
          <a:lstStyle/>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Severe sunburn can be a significant first aid situation.</a:t>
            </a:r>
          </a:p>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Sunburn is preventable with protective ointments, clothing, or staying out of the sun.</a:t>
            </a:r>
          </a:p>
          <a:p>
            <a:pPr marL="342900" indent="-3429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Long term effects of sunburn has been linked to skin   cancers.</a:t>
            </a:r>
          </a:p>
        </p:txBody>
      </p:sp>
      <p:grpSp>
        <p:nvGrpSpPr>
          <p:cNvPr id="13" name="Group 12"/>
          <p:cNvGrpSpPr/>
          <p:nvPr/>
        </p:nvGrpSpPr>
        <p:grpSpPr>
          <a:xfrm>
            <a:off x="1077542" y="1753196"/>
            <a:ext cx="6878833" cy="2645305"/>
            <a:chOff x="899592" y="3500377"/>
            <a:chExt cx="6878833" cy="2645305"/>
          </a:xfrm>
        </p:grpSpPr>
        <p:sp>
          <p:nvSpPr>
            <p:cNvPr id="4" name="object 4"/>
            <p:cNvSpPr>
              <a:spLocks noChangeAspect="1"/>
            </p:cNvSpPr>
            <p:nvPr/>
          </p:nvSpPr>
          <p:spPr>
            <a:xfrm>
              <a:off x="4283968" y="3500377"/>
              <a:ext cx="3494457" cy="2645305"/>
            </a:xfrm>
            <a:prstGeom prst="rect">
              <a:avLst/>
            </a:prstGeom>
            <a:blipFill>
              <a:blip r:embed="rId2" cstate="print"/>
              <a:stretch>
                <a:fillRect/>
              </a:stretch>
            </a:blipFill>
          </p:spPr>
          <p:txBody>
            <a:bodyPr wrap="square" lIns="0" tIns="0" rIns="0" bIns="0" rtlCol="0"/>
            <a:lstStyle/>
            <a:p>
              <a:endParaRPr sz="1588"/>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500377"/>
              <a:ext cx="3384376" cy="2644043"/>
            </a:xfrm>
            <a:prstGeom prst="rect">
              <a:avLst/>
            </a:prstGeom>
          </p:spPr>
        </p:pic>
      </p:grpSp>
    </p:spTree>
    <p:extLst>
      <p:ext uri="{BB962C8B-B14F-4D97-AF65-F5344CB8AC3E}">
        <p14:creationId xmlns:p14="http://schemas.microsoft.com/office/powerpoint/2010/main" val="6616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Sunburns</a:t>
            </a:r>
          </a:p>
        </p:txBody>
      </p:sp>
      <p:sp>
        <p:nvSpPr>
          <p:cNvPr id="8" name="Content Placeholder 7"/>
          <p:cNvSpPr>
            <a:spLocks noGrp="1"/>
          </p:cNvSpPr>
          <p:nvPr>
            <p:ph idx="1"/>
          </p:nvPr>
        </p:nvSpPr>
        <p:spPr/>
        <p:txBody>
          <a:bodyPr>
            <a:normAutofit/>
          </a:bodyPr>
          <a:lstStyle/>
          <a:p>
            <a:pPr marL="342900" indent="-342900">
              <a:spcBef>
                <a:spcPts val="0"/>
              </a:spcBef>
              <a:buFont typeface="Arial" panose="020B0604020202020204" pitchFamily="34" charset="0"/>
              <a:buChar char="•"/>
            </a:pPr>
            <a:r>
              <a:rPr lang="en-US" sz="1800" dirty="0">
                <a:solidFill>
                  <a:schemeClr val="tx1"/>
                </a:solidFill>
                <a:cs typeface="Arial" panose="020B0604020202020204" pitchFamily="34" charset="0"/>
              </a:rPr>
              <a:t>Symptoms:</a:t>
            </a:r>
          </a:p>
          <a:p>
            <a:pPr marL="1085850" lvl="1" indent="-342900">
              <a:spcBef>
                <a:spcPts val="0"/>
              </a:spcBef>
              <a:buFont typeface="Arial" panose="020B0604020202020204" pitchFamily="34" charset="0"/>
              <a:buChar char="•"/>
            </a:pPr>
            <a:r>
              <a:rPr lang="en-US" sz="1800" b="0" dirty="0">
                <a:solidFill>
                  <a:schemeClr val="tx1"/>
                </a:solidFill>
                <a:cs typeface="Arial" panose="020B0604020202020204" pitchFamily="34" charset="0"/>
              </a:rPr>
              <a:t>Redness.</a:t>
            </a:r>
          </a:p>
          <a:p>
            <a:pPr marL="1085850" lvl="1" indent="-342900">
              <a:spcBef>
                <a:spcPts val="0"/>
              </a:spcBef>
              <a:buFont typeface="Arial" panose="020B0604020202020204" pitchFamily="34" charset="0"/>
              <a:buChar char="•"/>
            </a:pPr>
            <a:r>
              <a:rPr lang="en-US" sz="1800" b="0" dirty="0">
                <a:solidFill>
                  <a:schemeClr val="tx1"/>
                </a:solidFill>
                <a:cs typeface="Arial" panose="020B0604020202020204" pitchFamily="34" charset="0"/>
              </a:rPr>
              <a:t>Minor inflammation, or swelling.</a:t>
            </a:r>
          </a:p>
          <a:p>
            <a:pPr marL="1085850" lvl="1" indent="-342900">
              <a:spcBef>
                <a:spcPts val="0"/>
              </a:spcBef>
              <a:buFont typeface="Arial" panose="020B0604020202020204" pitchFamily="34" charset="0"/>
              <a:buChar char="•"/>
            </a:pPr>
            <a:r>
              <a:rPr lang="en-US" sz="1800" b="0" dirty="0">
                <a:solidFill>
                  <a:schemeClr val="tx1"/>
                </a:solidFill>
                <a:cs typeface="Arial" panose="020B0604020202020204" pitchFamily="34" charset="0"/>
              </a:rPr>
              <a:t>Pain.</a:t>
            </a:r>
          </a:p>
          <a:p>
            <a:pPr marL="1085850" lvl="1" indent="-342900">
              <a:spcBef>
                <a:spcPts val="0"/>
              </a:spcBef>
              <a:buFont typeface="Arial" panose="020B0604020202020204" pitchFamily="34" charset="0"/>
              <a:buChar char="•"/>
            </a:pPr>
            <a:r>
              <a:rPr lang="en-US" sz="1800" b="0" dirty="0">
                <a:solidFill>
                  <a:schemeClr val="tx1"/>
                </a:solidFill>
                <a:cs typeface="Arial" panose="020B0604020202020204" pitchFamily="34" charset="0"/>
              </a:rPr>
              <a:t>Dry, peeling skin occurs as the burn heals.</a:t>
            </a:r>
          </a:p>
          <a:p>
            <a:pPr marL="342900" indent="-342900">
              <a:spcBef>
                <a:spcPts val="0"/>
              </a:spcBef>
              <a:buFont typeface="Arial" panose="020B0604020202020204" pitchFamily="34" charset="0"/>
              <a:buChar char="•"/>
            </a:pPr>
            <a:r>
              <a:rPr lang="en-US" sz="1800" dirty="0">
                <a:cs typeface="Arial" panose="020B0604020202020204" pitchFamily="34" charset="0"/>
              </a:rPr>
              <a:t>Treatment:</a:t>
            </a:r>
          </a:p>
          <a:p>
            <a:pPr marL="1085850" lvl="1" indent="-342900">
              <a:spcBef>
                <a:spcPts val="0"/>
              </a:spcBef>
              <a:buFont typeface="Arial" panose="020B0604020202020204" pitchFamily="34" charset="0"/>
              <a:buChar char="•"/>
            </a:pPr>
            <a:r>
              <a:rPr lang="en-US" sz="1800" b="0" dirty="0">
                <a:cs typeface="Arial" panose="020B0604020202020204" pitchFamily="34" charset="0"/>
              </a:rPr>
              <a:t>Soak the wound in cool water for five minutes or longer.</a:t>
            </a:r>
          </a:p>
          <a:p>
            <a:pPr marL="1085850" lvl="1" indent="-342900">
              <a:spcBef>
                <a:spcPts val="0"/>
              </a:spcBef>
              <a:buFont typeface="Arial" panose="020B0604020202020204" pitchFamily="34" charset="0"/>
              <a:buChar char="•"/>
            </a:pPr>
            <a:r>
              <a:rPr lang="en-US" sz="1800" b="0" dirty="0">
                <a:cs typeface="Arial" panose="020B0604020202020204" pitchFamily="34" charset="0"/>
              </a:rPr>
              <a:t>Take acetaminophen or ibuprofen for pain relief.</a:t>
            </a:r>
          </a:p>
          <a:p>
            <a:pPr marL="1085850" lvl="1" indent="-342900">
              <a:spcBef>
                <a:spcPts val="0"/>
              </a:spcBef>
              <a:buFont typeface="Arial" panose="020B0604020202020204" pitchFamily="34" charset="0"/>
              <a:buChar char="•"/>
            </a:pPr>
            <a:r>
              <a:rPr lang="en-US" sz="1800" b="0" dirty="0">
                <a:cs typeface="Arial" panose="020B0604020202020204" pitchFamily="34" charset="0"/>
              </a:rPr>
              <a:t>Apply lidocaine (an anesthetic) with Aloe Vera to soothe the skin.</a:t>
            </a:r>
          </a:p>
          <a:p>
            <a:pPr marL="1085850" lvl="1" indent="-342900">
              <a:spcBef>
                <a:spcPts val="0"/>
              </a:spcBef>
              <a:buFont typeface="Arial" panose="020B0604020202020204" pitchFamily="34" charset="0"/>
              <a:buChar char="•"/>
            </a:pPr>
            <a:r>
              <a:rPr lang="en-US" sz="1800" b="0" dirty="0">
                <a:cs typeface="Arial" panose="020B0604020202020204" pitchFamily="34" charset="0"/>
              </a:rPr>
              <a:t>Use an antibiotic ointment and loose gauze to protect the affected area.</a:t>
            </a:r>
          </a:p>
          <a:p>
            <a:pPr marL="1085850" lvl="1" indent="-342900">
              <a:spcBef>
                <a:spcPts val="0"/>
              </a:spcBef>
              <a:buFont typeface="Arial" panose="020B0604020202020204" pitchFamily="34" charset="0"/>
              <a:buChar char="•"/>
            </a:pPr>
            <a:r>
              <a:rPr lang="en-US" sz="1800" b="0" dirty="0">
                <a:cs typeface="Arial" panose="020B0604020202020204" pitchFamily="34" charset="0"/>
              </a:rPr>
              <a:t>Make sure you don’t use ice, as this may make the damage worse. </a:t>
            </a:r>
          </a:p>
        </p:txBody>
      </p:sp>
    </p:spTree>
    <p:extLst>
      <p:ext uri="{BB962C8B-B14F-4D97-AF65-F5344CB8AC3E}">
        <p14:creationId xmlns:p14="http://schemas.microsoft.com/office/powerpoint/2010/main" val="3658090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4639" y="198438"/>
            <a:ext cx="8305800" cy="1143000"/>
          </a:xfrm>
        </p:spPr>
        <p:txBody>
          <a:bodyPr/>
          <a:lstStyle/>
          <a:p>
            <a:r>
              <a:rPr lang="en-US" dirty="0"/>
              <a:t>Dehydration</a:t>
            </a:r>
          </a:p>
        </p:txBody>
      </p:sp>
      <p:sp>
        <p:nvSpPr>
          <p:cNvPr id="4" name="Content Placeholder 3"/>
          <p:cNvSpPr>
            <a:spLocks noGrp="1"/>
          </p:cNvSpPr>
          <p:nvPr>
            <p:ph idx="4294967295"/>
          </p:nvPr>
        </p:nvSpPr>
        <p:spPr>
          <a:xfrm>
            <a:off x="91017" y="1732492"/>
            <a:ext cx="4356100" cy="4997450"/>
          </a:xfrm>
        </p:spPr>
        <p:txBody>
          <a:bodyPr/>
          <a:lstStyle/>
          <a:p>
            <a:pPr marL="342900" indent="-342900">
              <a:buFont typeface="Arial" panose="020B0604020202020204" pitchFamily="34" charset="0"/>
              <a:buChar char="•"/>
            </a:pPr>
            <a:r>
              <a:rPr lang="en-US" sz="1800" dirty="0">
                <a:solidFill>
                  <a:schemeClr val="tx1"/>
                </a:solidFill>
                <a:cs typeface="Arial" panose="020B0604020202020204" pitchFamily="34" charset="0"/>
              </a:rPr>
              <a:t>When the body puts out     more liquid than it is taking in.</a:t>
            </a:r>
          </a:p>
          <a:p>
            <a:pPr marL="342900" indent="-342900">
              <a:buFont typeface="Arial" panose="020B0604020202020204" pitchFamily="34" charset="0"/>
              <a:buChar char="•"/>
            </a:pPr>
            <a:r>
              <a:rPr lang="en-US" sz="1800" dirty="0">
                <a:solidFill>
                  <a:schemeClr val="tx1"/>
                </a:solidFill>
                <a:cs typeface="Arial" panose="020B0604020202020204" pitchFamily="34" charset="0"/>
              </a:rPr>
              <a:t>Ways we lose fluids:</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Sweating.</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Urination.</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Vomiting.</a:t>
            </a:r>
          </a:p>
          <a:p>
            <a:pPr marL="342900" indent="-342900">
              <a:buFont typeface="Arial" panose="020B0604020202020204" pitchFamily="34" charset="0"/>
              <a:buChar char="•"/>
            </a:pPr>
            <a:r>
              <a:rPr lang="en-US" sz="1800" dirty="0">
                <a:solidFill>
                  <a:schemeClr val="tx1"/>
                </a:solidFill>
                <a:cs typeface="Arial" panose="020B0604020202020204" pitchFamily="34" charset="0"/>
              </a:rPr>
              <a:t>Signs of dehydration:</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Thirst.</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Yellow or dark urine.</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Dry mouth.</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Lightheadedness.</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Nausea and vomiting.</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Dry skin.</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Cease sweating.</a:t>
            </a:r>
          </a:p>
        </p:txBody>
      </p:sp>
      <p:sp>
        <p:nvSpPr>
          <p:cNvPr id="7" name="Content Placeholder 3"/>
          <p:cNvSpPr>
            <a:spLocks noGrp="1"/>
          </p:cNvSpPr>
          <p:nvPr>
            <p:ph idx="4294967295"/>
          </p:nvPr>
        </p:nvSpPr>
        <p:spPr>
          <a:xfrm>
            <a:off x="4447117" y="1732493"/>
            <a:ext cx="4679950" cy="1696508"/>
          </a:xfrm>
        </p:spPr>
        <p:txBody>
          <a:bodyPr/>
          <a:lstStyle/>
          <a:p>
            <a:pPr marL="342900" indent="-342900">
              <a:buFont typeface="Arial" panose="020B0604020202020204" pitchFamily="34" charset="0"/>
              <a:buChar char="•"/>
            </a:pPr>
            <a:r>
              <a:rPr lang="en-US" sz="1800" dirty="0">
                <a:solidFill>
                  <a:schemeClr val="tx1"/>
                </a:solidFill>
                <a:cs typeface="Arial" panose="020B0604020202020204" pitchFamily="34" charset="0"/>
              </a:rPr>
              <a:t>Treatment:</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Drink fluids (water, Gatorade).</a:t>
            </a:r>
          </a:p>
          <a:p>
            <a:pPr marL="1085850" lvl="1" indent="-342900">
              <a:buFont typeface="Arial" panose="020B0604020202020204" pitchFamily="34" charset="0"/>
              <a:buChar char="•"/>
            </a:pPr>
            <a:r>
              <a:rPr lang="en-US" sz="1800" b="0" dirty="0">
                <a:cs typeface="Arial" panose="020B0604020202020204" pitchFamily="34" charset="0"/>
              </a:rPr>
              <a:t>Avoid physical activity.</a:t>
            </a:r>
          </a:p>
          <a:p>
            <a:pPr marL="1085850" lvl="1" indent="-342900">
              <a:buFont typeface="Arial" panose="020B0604020202020204" pitchFamily="34" charset="0"/>
              <a:buChar char="•"/>
            </a:pPr>
            <a:r>
              <a:rPr lang="en-US" sz="1800" b="0" dirty="0">
                <a:solidFill>
                  <a:schemeClr val="tx1"/>
                </a:solidFill>
                <a:cs typeface="Arial" panose="020B0604020202020204" pitchFamily="34" charset="0"/>
              </a:rPr>
              <a:t>Get inside air conditioned or cool area.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539" y="3581400"/>
            <a:ext cx="3528392" cy="2340500"/>
          </a:xfrm>
          <a:prstGeom prst="rect">
            <a:avLst/>
          </a:prstGeom>
        </p:spPr>
      </p:pic>
    </p:spTree>
    <p:extLst>
      <p:ext uri="{BB962C8B-B14F-4D97-AF65-F5344CB8AC3E}">
        <p14:creationId xmlns:p14="http://schemas.microsoft.com/office/powerpoint/2010/main" val="2227156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305800" cy="1143000"/>
          </a:xfrm>
        </p:spPr>
        <p:txBody>
          <a:bodyPr/>
          <a:lstStyle/>
          <a:p>
            <a:r>
              <a:rPr lang="en-US" dirty="0"/>
              <a:t>Heat Emergencies</a:t>
            </a:r>
          </a:p>
        </p:txBody>
      </p:sp>
      <p:pic>
        <p:nvPicPr>
          <p:cNvPr id="6" name="Picture 5"/>
          <p:cNvPicPr>
            <a:picLocks noChangeAspect="1"/>
          </p:cNvPicPr>
          <p:nvPr/>
        </p:nvPicPr>
        <p:blipFill>
          <a:blip r:embed="rId2"/>
          <a:stretch>
            <a:fillRect/>
          </a:stretch>
        </p:blipFill>
        <p:spPr>
          <a:xfrm>
            <a:off x="1504182" y="1981200"/>
            <a:ext cx="6211835" cy="3744416"/>
          </a:xfrm>
          <a:prstGeom prst="rect">
            <a:avLst/>
          </a:prstGeom>
        </p:spPr>
      </p:pic>
    </p:spTree>
    <p:extLst>
      <p:ext uri="{BB962C8B-B14F-4D97-AF65-F5344CB8AC3E}">
        <p14:creationId xmlns:p14="http://schemas.microsoft.com/office/powerpoint/2010/main" val="2017464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Heat Exhaustion Symptoms</a:t>
            </a:r>
          </a:p>
        </p:txBody>
      </p:sp>
      <p:sp>
        <p:nvSpPr>
          <p:cNvPr id="8" name="Content Placeholder 7"/>
          <p:cNvSpPr>
            <a:spLocks noGrp="1"/>
          </p:cNvSpPr>
          <p:nvPr>
            <p:ph idx="4294967295"/>
          </p:nvPr>
        </p:nvSpPr>
        <p:spPr>
          <a:xfrm>
            <a:off x="762000" y="2057400"/>
            <a:ext cx="3382963" cy="3600450"/>
          </a:xfrm>
        </p:spPr>
        <p:txBody>
          <a:bodyPr/>
          <a:lstStyle/>
          <a:p>
            <a:pPr marL="342900" indent="-342900">
              <a:buFont typeface="Arial" panose="020B0604020202020204" pitchFamily="34" charset="0"/>
              <a:buChar char="•"/>
            </a:pPr>
            <a:r>
              <a:rPr lang="en-US" sz="1800" dirty="0">
                <a:solidFill>
                  <a:schemeClr val="tx1"/>
                </a:solidFill>
                <a:cs typeface="Arial" panose="020B0604020202020204" pitchFamily="34" charset="0"/>
              </a:rPr>
              <a:t>Heavy sweating</a:t>
            </a:r>
          </a:p>
          <a:p>
            <a:pPr marL="342900" indent="-342900">
              <a:buFont typeface="Arial" panose="020B0604020202020204" pitchFamily="34" charset="0"/>
              <a:buChar char="•"/>
            </a:pPr>
            <a:r>
              <a:rPr lang="en-US" sz="1800" dirty="0">
                <a:solidFill>
                  <a:schemeClr val="tx1"/>
                </a:solidFill>
                <a:cs typeface="Arial" panose="020B0604020202020204" pitchFamily="34" charset="0"/>
              </a:rPr>
              <a:t>Thirst</a:t>
            </a:r>
          </a:p>
          <a:p>
            <a:pPr marL="342900" indent="-342900">
              <a:buFont typeface="Arial" panose="020B0604020202020204" pitchFamily="34" charset="0"/>
              <a:buChar char="•"/>
            </a:pPr>
            <a:r>
              <a:rPr lang="en-US" sz="1800" dirty="0">
                <a:solidFill>
                  <a:schemeClr val="tx1"/>
                </a:solidFill>
                <a:cs typeface="Arial" panose="020B0604020202020204" pitchFamily="34" charset="0"/>
              </a:rPr>
              <a:t>Fatigue</a:t>
            </a:r>
          </a:p>
          <a:p>
            <a:pPr marL="342900" indent="-342900">
              <a:buFont typeface="Arial" panose="020B0604020202020204" pitchFamily="34" charset="0"/>
              <a:buChar char="•"/>
            </a:pPr>
            <a:r>
              <a:rPr lang="en-US" sz="1800" dirty="0">
                <a:solidFill>
                  <a:schemeClr val="tx1"/>
                </a:solidFill>
                <a:cs typeface="Arial" panose="020B0604020202020204" pitchFamily="34" charset="0"/>
              </a:rPr>
              <a:t>Heat cramps</a:t>
            </a:r>
          </a:p>
          <a:p>
            <a:pPr marL="342900" indent="-342900">
              <a:buFont typeface="Arial" panose="020B0604020202020204" pitchFamily="34" charset="0"/>
              <a:buChar char="•"/>
            </a:pPr>
            <a:r>
              <a:rPr lang="en-US" sz="1800" dirty="0">
                <a:solidFill>
                  <a:schemeClr val="tx1"/>
                </a:solidFill>
                <a:cs typeface="Arial" panose="020B0604020202020204" pitchFamily="34" charset="0"/>
              </a:rPr>
              <a:t>Headache</a:t>
            </a:r>
          </a:p>
          <a:p>
            <a:pPr marL="342900" indent="-342900">
              <a:buFont typeface="Arial" panose="020B0604020202020204" pitchFamily="34" charset="0"/>
              <a:buChar char="•"/>
            </a:pPr>
            <a:r>
              <a:rPr lang="en-US" sz="1800" dirty="0">
                <a:solidFill>
                  <a:schemeClr val="tx1"/>
                </a:solidFill>
                <a:cs typeface="Arial" panose="020B0604020202020204" pitchFamily="34" charset="0"/>
              </a:rPr>
              <a:t>Dizziness</a:t>
            </a:r>
          </a:p>
          <a:p>
            <a:pPr marL="342900" indent="-342900">
              <a:buFont typeface="Arial" panose="020B0604020202020204" pitchFamily="34" charset="0"/>
              <a:buChar char="•"/>
            </a:pPr>
            <a:r>
              <a:rPr lang="en-US" sz="1800" dirty="0">
                <a:solidFill>
                  <a:schemeClr val="tx1"/>
                </a:solidFill>
                <a:cs typeface="Arial" panose="020B0604020202020204" pitchFamily="34" charset="0"/>
              </a:rPr>
              <a:t>Nausea</a:t>
            </a:r>
          </a:p>
          <a:p>
            <a:pPr marL="342900" indent="-342900">
              <a:buFont typeface="Arial" panose="020B0604020202020204" pitchFamily="34" charset="0"/>
              <a:buChar char="•"/>
            </a:pPr>
            <a:r>
              <a:rPr lang="en-US" sz="1800" dirty="0">
                <a:solidFill>
                  <a:schemeClr val="tx1"/>
                </a:solidFill>
                <a:cs typeface="Arial" panose="020B0604020202020204" pitchFamily="34" charset="0"/>
              </a:rPr>
              <a:t>Vomiting</a:t>
            </a:r>
          </a:p>
        </p:txBody>
      </p:sp>
      <p:sp>
        <p:nvSpPr>
          <p:cNvPr id="5" name="object 5"/>
          <p:cNvSpPr>
            <a:spLocks noChangeAspect="1"/>
          </p:cNvSpPr>
          <p:nvPr/>
        </p:nvSpPr>
        <p:spPr>
          <a:xfrm>
            <a:off x="5029200" y="1889193"/>
            <a:ext cx="3024336" cy="3559039"/>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235967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143000"/>
          </a:xfrm>
        </p:spPr>
        <p:txBody>
          <a:bodyPr/>
          <a:lstStyle/>
          <a:p>
            <a:r>
              <a:rPr lang="en-US" dirty="0"/>
              <a:t>First Aid for Heat Exhaustion</a:t>
            </a:r>
          </a:p>
        </p:txBody>
      </p:sp>
      <p:sp>
        <p:nvSpPr>
          <p:cNvPr id="9" name="Content Placeholder 8"/>
          <p:cNvSpPr>
            <a:spLocks noGrp="1"/>
          </p:cNvSpPr>
          <p:nvPr>
            <p:ph idx="4294967295"/>
          </p:nvPr>
        </p:nvSpPr>
        <p:spPr>
          <a:xfrm>
            <a:off x="381000" y="1828800"/>
            <a:ext cx="4514850" cy="4827588"/>
          </a:xfrm>
        </p:spPr>
        <p:txBody>
          <a:bodyPr/>
          <a:lstStyle/>
          <a:p>
            <a:pPr marL="342900" indent="-342900">
              <a:buFont typeface="Arial" panose="020B0604020202020204" pitchFamily="34" charset="0"/>
              <a:buChar char="•"/>
            </a:pPr>
            <a:r>
              <a:rPr lang="en-US" sz="1800" dirty="0">
                <a:solidFill>
                  <a:schemeClr val="tx1"/>
                </a:solidFill>
                <a:cs typeface="Arial" panose="020B0604020202020204" pitchFamily="34" charset="0"/>
              </a:rPr>
              <a:t>Move victim from heat to rest in a cool place.</a:t>
            </a:r>
          </a:p>
          <a:p>
            <a:pPr marL="342900" indent="-342900">
              <a:buFont typeface="Arial" panose="020B0604020202020204" pitchFamily="34" charset="0"/>
              <a:buChar char="•"/>
            </a:pPr>
            <a:r>
              <a:rPr lang="en-US" sz="1800" dirty="0">
                <a:solidFill>
                  <a:schemeClr val="tx1"/>
                </a:solidFill>
                <a:cs typeface="Arial" panose="020B0604020202020204" pitchFamily="34" charset="0"/>
              </a:rPr>
              <a:t>Loosen or remove unnecessary clothing.</a:t>
            </a:r>
          </a:p>
          <a:p>
            <a:pPr marL="342900" indent="-342900">
              <a:buFont typeface="Arial" panose="020B0604020202020204" pitchFamily="34" charset="0"/>
              <a:buChar char="•"/>
            </a:pPr>
            <a:r>
              <a:rPr lang="en-US" sz="1800" dirty="0">
                <a:solidFill>
                  <a:schemeClr val="tx1"/>
                </a:solidFill>
                <a:cs typeface="Arial" panose="020B0604020202020204" pitchFamily="34" charset="0"/>
              </a:rPr>
              <a:t>Give water or a sports drink.</a:t>
            </a:r>
          </a:p>
          <a:p>
            <a:pPr marL="342900" indent="-342900">
              <a:buFont typeface="Arial" panose="020B0604020202020204" pitchFamily="34" charset="0"/>
              <a:buChar char="•"/>
            </a:pPr>
            <a:r>
              <a:rPr lang="en-US" sz="1800" dirty="0">
                <a:solidFill>
                  <a:schemeClr val="tx1"/>
                </a:solidFill>
                <a:cs typeface="Arial" panose="020B0604020202020204" pitchFamily="34" charset="0"/>
              </a:rPr>
              <a:t>Raise feet 8-12 inches.</a:t>
            </a:r>
          </a:p>
          <a:p>
            <a:pPr marL="342900" indent="-342900">
              <a:buFont typeface="Arial" panose="020B0604020202020204" pitchFamily="34" charset="0"/>
              <a:buChar char="•"/>
            </a:pPr>
            <a:r>
              <a:rPr lang="en-US" sz="1800" dirty="0">
                <a:solidFill>
                  <a:schemeClr val="tx1"/>
                </a:solidFill>
                <a:cs typeface="Arial" panose="020B0604020202020204" pitchFamily="34" charset="0"/>
              </a:rPr>
              <a:t>Put cool, wet cloths on forehead and body – spray skin with water.</a:t>
            </a:r>
          </a:p>
          <a:p>
            <a:pPr marL="342900" indent="-342900">
              <a:buFont typeface="Arial" panose="020B0604020202020204" pitchFamily="34" charset="0"/>
              <a:buChar char="•"/>
            </a:pPr>
            <a:r>
              <a:rPr lang="en-US" sz="1800" dirty="0">
                <a:solidFill>
                  <a:schemeClr val="tx1"/>
                </a:solidFill>
                <a:cs typeface="Arial" panose="020B0604020202020204" pitchFamily="34" charset="0"/>
              </a:rPr>
              <a:t>Seek medical care if victim’s condition worsens or does not improve within 30 minutes.</a:t>
            </a:r>
          </a:p>
        </p:txBody>
      </p:sp>
      <p:pic>
        <p:nvPicPr>
          <p:cNvPr id="12" name="Picture 11"/>
          <p:cNvPicPr>
            <a:picLocks noChangeAspect="1"/>
          </p:cNvPicPr>
          <p:nvPr/>
        </p:nvPicPr>
        <p:blipFill>
          <a:blip r:embed="rId2"/>
          <a:stretch>
            <a:fillRect/>
          </a:stretch>
        </p:blipFill>
        <p:spPr>
          <a:xfrm>
            <a:off x="4953000" y="1828800"/>
            <a:ext cx="3884900" cy="2592288"/>
          </a:xfrm>
          <a:prstGeom prst="rect">
            <a:avLst/>
          </a:prstGeom>
        </p:spPr>
      </p:pic>
    </p:spTree>
    <p:extLst>
      <p:ext uri="{BB962C8B-B14F-4D97-AF65-F5344CB8AC3E}">
        <p14:creationId xmlns:p14="http://schemas.microsoft.com/office/powerpoint/2010/main" val="86832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858000"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828800" y="1447800"/>
            <a:ext cx="7010400" cy="5029200"/>
          </a:xfrm>
        </p:spPr>
        <p:txBody>
          <a:bodyPr/>
          <a:lstStyle/>
          <a:p>
            <a:pPr>
              <a:buFont typeface="+mj-lt"/>
              <a:buAutoNum type="arabicPeriod"/>
            </a:pPr>
            <a:r>
              <a:rPr lang="en-US" sz="2000" dirty="0"/>
              <a:t>Do the following:</a:t>
            </a:r>
          </a:p>
          <a:p>
            <a:pPr marL="800100" lvl="1" indent="-342900">
              <a:buFont typeface="+mj-lt"/>
              <a:buAutoNum type="alphaLcPeriod"/>
            </a:pPr>
            <a:r>
              <a:rPr lang="en-US" sz="1600" b="0" dirty="0"/>
              <a:t>Explain to your counselor the most likely hazards you may encounter while participating in astronomy activities, and what you should do to anticipate, help prevent, mitigate, and respond to these hazards.</a:t>
            </a:r>
          </a:p>
          <a:p>
            <a:pPr marL="800100" lvl="1" indent="-342900">
              <a:buFont typeface="+mj-lt"/>
              <a:buAutoNum type="alphaLcPeriod"/>
            </a:pPr>
            <a:r>
              <a:rPr lang="en-US" sz="1600" b="0" dirty="0"/>
              <a:t>Explain first aid for injuries or illnesses such as heat and cold reactions, dehydration, bites and stings, and damage to your eyes that could occur during observation.</a:t>
            </a:r>
          </a:p>
          <a:p>
            <a:pPr marL="800100" lvl="1" indent="-342900">
              <a:buFont typeface="+mj-lt"/>
              <a:buAutoNum type="alphaLcPeriod"/>
            </a:pPr>
            <a:r>
              <a:rPr lang="en-US" sz="1600" b="0" dirty="0"/>
              <a:t>Describe the proper clothing and other precautions for safely making observations at night and in cold weather. </a:t>
            </a:r>
          </a:p>
          <a:p>
            <a:pPr marL="800100" lvl="1" indent="-342900">
              <a:buFont typeface="+mj-lt"/>
              <a:buAutoNum type="alphaLcPeriod"/>
            </a:pPr>
            <a:r>
              <a:rPr lang="en-US" sz="1600" b="0" dirty="0"/>
              <a:t>Explain how to safely observe the Sun, objects near the Sun and solar eclipses.</a:t>
            </a:r>
          </a:p>
          <a:p>
            <a:pPr>
              <a:buFont typeface="+mj-lt"/>
              <a:buAutoNum type="arabicPeriod"/>
            </a:pPr>
            <a:r>
              <a:rPr lang="en-US" sz="2000" dirty="0"/>
              <a:t>Explain what light pollution is and how it and air pollution affect astronomy.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17463"/>
            <a:ext cx="9144000" cy="1068387"/>
          </a:xfrm>
          <a:prstGeom prst="rect">
            <a:avLst/>
          </a:prstGeom>
        </p:spPr>
        <p:txBody>
          <a:bodyPr vert="horz" wrap="square" lIns="0" tIns="10646" rIns="0" bIns="0" rtlCol="0">
            <a:spAutoFit/>
          </a:bodyPr>
          <a:lstStyle/>
          <a:p>
            <a:pPr marL="11206" algn="ctr">
              <a:spcBef>
                <a:spcPts val="84"/>
              </a:spcBef>
            </a:pPr>
            <a:r>
              <a:rPr spc="-190" dirty="0">
                <a:solidFill>
                  <a:schemeClr val="bg1"/>
                </a:solidFill>
              </a:rPr>
              <a:t>Heatstroke</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1752600" y="0"/>
            <a:ext cx="5763872" cy="6862354"/>
          </a:xfrm>
          <a:prstGeom prst="rect">
            <a:avLst/>
          </a:prstGeom>
        </p:spPr>
      </p:pic>
    </p:spTree>
    <p:extLst>
      <p:ext uri="{BB962C8B-B14F-4D97-AF65-F5344CB8AC3E}">
        <p14:creationId xmlns:p14="http://schemas.microsoft.com/office/powerpoint/2010/main" val="2105739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p:spPr>
        <p:txBody>
          <a:bodyPr/>
          <a:lstStyle/>
          <a:p>
            <a:r>
              <a:rPr lang="en-US" dirty="0"/>
              <a:t>First Aid for Heat Stroke</a:t>
            </a:r>
          </a:p>
        </p:txBody>
      </p:sp>
      <p:sp>
        <p:nvSpPr>
          <p:cNvPr id="11" name="Content Placeholder 10"/>
          <p:cNvSpPr>
            <a:spLocks noGrp="1"/>
          </p:cNvSpPr>
          <p:nvPr>
            <p:ph idx="4294967295"/>
          </p:nvPr>
        </p:nvSpPr>
        <p:spPr>
          <a:xfrm>
            <a:off x="381000" y="1905000"/>
            <a:ext cx="4038600" cy="3600450"/>
          </a:xfrm>
        </p:spPr>
        <p:txBody>
          <a:bodyPr/>
          <a:lstStyle/>
          <a:p>
            <a:pPr marL="285750" indent="-285750">
              <a:buFont typeface="Arial" panose="020B0604020202020204" pitchFamily="34" charset="0"/>
              <a:buChar char="•"/>
            </a:pPr>
            <a:r>
              <a:rPr lang="en-US" sz="1800" dirty="0">
                <a:solidFill>
                  <a:schemeClr val="tx1"/>
                </a:solidFill>
                <a:cs typeface="Arial" panose="020B0604020202020204" pitchFamily="34" charset="0"/>
              </a:rPr>
              <a:t>Call 911.</a:t>
            </a:r>
          </a:p>
          <a:p>
            <a:pPr marL="285750" indent="-285750">
              <a:buFont typeface="Arial" panose="020B0604020202020204" pitchFamily="34" charset="0"/>
              <a:buChar char="•"/>
            </a:pPr>
            <a:r>
              <a:rPr lang="en-US" sz="1800" dirty="0">
                <a:solidFill>
                  <a:schemeClr val="tx1"/>
                </a:solidFill>
                <a:cs typeface="Arial" panose="020B0604020202020204" pitchFamily="34" charset="0"/>
              </a:rPr>
              <a:t>Move victim to cool place.</a:t>
            </a:r>
          </a:p>
          <a:p>
            <a:pPr marL="285750" indent="-285750">
              <a:buFont typeface="Arial" panose="020B0604020202020204" pitchFamily="34" charset="0"/>
              <a:buChar char="•"/>
            </a:pPr>
            <a:r>
              <a:rPr lang="en-US" sz="1800" dirty="0">
                <a:solidFill>
                  <a:schemeClr val="tx1"/>
                </a:solidFill>
                <a:cs typeface="Arial" panose="020B0604020202020204" pitchFamily="34" charset="0"/>
              </a:rPr>
              <a:t>Remove outer clothing.</a:t>
            </a:r>
          </a:p>
          <a:p>
            <a:pPr marL="285750" indent="-285750">
              <a:buFont typeface="Arial" panose="020B0604020202020204" pitchFamily="34" charset="0"/>
              <a:buChar char="•"/>
            </a:pPr>
            <a:r>
              <a:rPr lang="en-US" sz="1800" dirty="0">
                <a:solidFill>
                  <a:schemeClr val="tx1"/>
                </a:solidFill>
                <a:cs typeface="Arial" panose="020B0604020202020204" pitchFamily="34" charset="0"/>
              </a:rPr>
              <a:t>Cool victim quickly.</a:t>
            </a:r>
          </a:p>
          <a:p>
            <a:pPr marL="285750" indent="-285750">
              <a:buFont typeface="Arial" panose="020B0604020202020204" pitchFamily="34" charset="0"/>
              <a:buChar char="•"/>
            </a:pPr>
            <a:r>
              <a:rPr lang="en-US" sz="1800" dirty="0">
                <a:solidFill>
                  <a:schemeClr val="tx1"/>
                </a:solidFill>
                <a:cs typeface="Arial" panose="020B0604020202020204" pitchFamily="34" charset="0"/>
              </a:rPr>
              <a:t>Apply cold compresses or spray skin with water.</a:t>
            </a:r>
          </a:p>
          <a:p>
            <a:pPr marL="285750" indent="-285750">
              <a:buFont typeface="Arial" panose="020B0604020202020204" pitchFamily="34" charset="0"/>
              <a:buChar char="•"/>
            </a:pPr>
            <a:r>
              <a:rPr lang="en-US" sz="1800" dirty="0">
                <a:solidFill>
                  <a:schemeClr val="tx1"/>
                </a:solidFill>
                <a:cs typeface="Arial" panose="020B0604020202020204" pitchFamily="34" charset="0"/>
              </a:rPr>
              <a:t>Put ice bags or cold packs beside neck, armpits, and groin.</a:t>
            </a:r>
          </a:p>
          <a:p>
            <a:pPr marL="285750" indent="-28575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5" name="object 5"/>
          <p:cNvSpPr>
            <a:spLocks noChangeAspect="1"/>
          </p:cNvSpPr>
          <p:nvPr/>
        </p:nvSpPr>
        <p:spPr>
          <a:xfrm>
            <a:off x="4419600" y="1752600"/>
            <a:ext cx="4315399" cy="3277906"/>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2642859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13737"/>
            <a:ext cx="8305800" cy="1143000"/>
          </a:xfrm>
        </p:spPr>
        <p:txBody>
          <a:bodyPr/>
          <a:lstStyle/>
          <a:p>
            <a:r>
              <a:rPr lang="en-US" dirty="0"/>
              <a:t>Hypothermia</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681" y="1752600"/>
            <a:ext cx="6104638" cy="3189674"/>
          </a:xfrm>
          <a:prstGeom prst="rect">
            <a:avLst/>
          </a:prstGeom>
        </p:spPr>
      </p:pic>
      <p:sp>
        <p:nvSpPr>
          <p:cNvPr id="11" name="TextBox 10"/>
          <p:cNvSpPr txBox="1"/>
          <p:nvPr/>
        </p:nvSpPr>
        <p:spPr>
          <a:xfrm>
            <a:off x="304800" y="5029200"/>
            <a:ext cx="8712968" cy="1200329"/>
          </a:xfrm>
          <a:prstGeom prst="rect">
            <a:avLst/>
          </a:prstGeom>
          <a:noFill/>
        </p:spPr>
        <p:txBody>
          <a:bodyPr wrap="square" rtlCol="0">
            <a:spAutoFit/>
          </a:bodyPr>
          <a:lstStyle/>
          <a:p>
            <a:pPr marL="285750" indent="-285750">
              <a:buFont typeface="Arial" panose="020B0604020202020204" pitchFamily="34" charset="0"/>
              <a:buChar char="•"/>
            </a:pPr>
            <a:r>
              <a:rPr lang="en-US" dirty="0">
                <a:cs typeface="Arial" panose="020B0604020202020204" pitchFamily="34" charset="0"/>
              </a:rPr>
              <a:t>Occurs when body cannot make heat as fast as it loses it.</a:t>
            </a:r>
          </a:p>
          <a:p>
            <a:pPr marL="285750" indent="-285750">
              <a:buFont typeface="Arial" panose="020B0604020202020204" pitchFamily="34" charset="0"/>
              <a:buChar char="•"/>
            </a:pPr>
            <a:r>
              <a:rPr lang="en-US" dirty="0">
                <a:cs typeface="Arial" panose="020B0604020202020204" pitchFamily="34" charset="0"/>
              </a:rPr>
              <a:t>Internal body temperature drops below 95</a:t>
            </a:r>
            <a:r>
              <a:rPr lang="en-US" baseline="30000" dirty="0">
                <a:cs typeface="Arial" panose="020B0604020202020204" pitchFamily="34" charset="0"/>
              </a:rPr>
              <a:t>o</a:t>
            </a:r>
            <a:r>
              <a:rPr lang="en-US" dirty="0">
                <a:cs typeface="Arial" panose="020B0604020202020204" pitchFamily="34" charset="0"/>
              </a:rPr>
              <a:t>F.</a:t>
            </a:r>
          </a:p>
          <a:p>
            <a:pPr marL="285750" indent="-285750">
              <a:buFont typeface="Arial" panose="020B0604020202020204" pitchFamily="34" charset="0"/>
              <a:buChar char="•"/>
            </a:pPr>
            <a:r>
              <a:rPr lang="en-US" dirty="0">
                <a:cs typeface="Arial" panose="020B0604020202020204" pitchFamily="34" charset="0"/>
              </a:rPr>
              <a:t>Can occur whenever and wherever a person feels cold, including indoors in poorly heated areas.</a:t>
            </a:r>
          </a:p>
        </p:txBody>
      </p:sp>
    </p:spTree>
    <p:extLst>
      <p:ext uri="{BB962C8B-B14F-4D97-AF65-F5344CB8AC3E}">
        <p14:creationId xmlns:p14="http://schemas.microsoft.com/office/powerpoint/2010/main" val="636181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 for Hypothermia</a:t>
            </a:r>
          </a:p>
        </p:txBody>
      </p:sp>
      <p:sp>
        <p:nvSpPr>
          <p:cNvPr id="13" name="Content Placeholder 12"/>
          <p:cNvSpPr>
            <a:spLocks noGrp="1"/>
          </p:cNvSpPr>
          <p:nvPr>
            <p:ph idx="4294967295"/>
          </p:nvPr>
        </p:nvSpPr>
        <p:spPr>
          <a:xfrm>
            <a:off x="304800" y="1904999"/>
            <a:ext cx="4338638" cy="4837113"/>
          </a:xfrm>
        </p:spPr>
        <p:txBody>
          <a:bodyPr/>
          <a:lstStyle/>
          <a:p>
            <a:pPr marL="342900" indent="-342900">
              <a:buFont typeface="Arial" panose="020B0604020202020204" pitchFamily="34" charset="0"/>
              <a:buChar char="•"/>
            </a:pPr>
            <a:r>
              <a:rPr lang="en-US" sz="1800" dirty="0">
                <a:solidFill>
                  <a:schemeClr val="tx1"/>
                </a:solidFill>
                <a:cs typeface="Arial" panose="020B0604020202020204" pitchFamily="34" charset="0"/>
              </a:rPr>
              <a:t>Move victim to shelter.</a:t>
            </a:r>
          </a:p>
          <a:p>
            <a:pPr marL="342900" indent="-342900">
              <a:buFont typeface="Arial" panose="020B0604020202020204" pitchFamily="34" charset="0"/>
              <a:buChar char="•"/>
            </a:pPr>
            <a:r>
              <a:rPr lang="en-US" sz="1800" dirty="0">
                <a:solidFill>
                  <a:schemeClr val="tx1"/>
                </a:solidFill>
                <a:cs typeface="Arial" panose="020B0604020202020204" pitchFamily="34" charset="0"/>
              </a:rPr>
              <a:t>Remove wet clothing and victim in warm covers.</a:t>
            </a:r>
          </a:p>
          <a:p>
            <a:pPr marL="342900" indent="-342900">
              <a:buFont typeface="Arial" panose="020B0604020202020204" pitchFamily="34" charset="0"/>
              <a:buChar char="•"/>
            </a:pPr>
            <a:r>
              <a:rPr lang="en-US" sz="1800" dirty="0">
                <a:solidFill>
                  <a:schemeClr val="tx1"/>
                </a:solidFill>
                <a:cs typeface="Arial" panose="020B0604020202020204" pitchFamily="34" charset="0"/>
              </a:rPr>
              <a:t>Apply direct body heat.</a:t>
            </a:r>
          </a:p>
          <a:p>
            <a:pPr marL="342900" indent="-342900">
              <a:buFont typeface="Arial" panose="020B0604020202020204" pitchFamily="34" charset="0"/>
              <a:buChar char="•"/>
            </a:pPr>
            <a:r>
              <a:rPr lang="en-US" sz="1800" dirty="0">
                <a:solidFill>
                  <a:schemeClr val="tx1"/>
                </a:solidFill>
                <a:cs typeface="Arial" panose="020B0604020202020204" pitchFamily="34" charset="0"/>
              </a:rPr>
              <a:t>Re-warm neck, chest, abdomen, and groin first.</a:t>
            </a:r>
          </a:p>
          <a:p>
            <a:pPr marL="342900" indent="-342900">
              <a:buFont typeface="Arial" panose="020B0604020202020204" pitchFamily="34" charset="0"/>
              <a:buChar char="•"/>
            </a:pPr>
            <a:r>
              <a:rPr lang="en-US" sz="1800" dirty="0">
                <a:solidFill>
                  <a:schemeClr val="tx1"/>
                </a:solidFill>
                <a:cs typeface="Arial" panose="020B0604020202020204" pitchFamily="34" charset="0"/>
              </a:rPr>
              <a:t>Give warm, sweet drinks if conscious.</a:t>
            </a:r>
          </a:p>
          <a:p>
            <a:pPr marL="342900" indent="-342900">
              <a:buFont typeface="Arial" panose="020B0604020202020204" pitchFamily="34" charset="0"/>
              <a:buChar char="•"/>
            </a:pPr>
            <a:r>
              <a:rPr lang="en-US" sz="1800" dirty="0">
                <a:solidFill>
                  <a:schemeClr val="tx1"/>
                </a:solidFill>
                <a:cs typeface="Arial" panose="020B0604020202020204" pitchFamily="34" charset="0"/>
              </a:rPr>
              <a:t>Monitor breathing, administer CPR. </a:t>
            </a:r>
          </a:p>
          <a:p>
            <a:pPr marL="342900" indent="-342900">
              <a:buFont typeface="Arial" panose="020B0604020202020204" pitchFamily="34" charset="0"/>
              <a:buChar char="•"/>
            </a:pPr>
            <a:r>
              <a:rPr lang="en-US" sz="1800" dirty="0">
                <a:solidFill>
                  <a:schemeClr val="tx1"/>
                </a:solidFill>
                <a:cs typeface="Arial" panose="020B0604020202020204" pitchFamily="34" charset="0"/>
              </a:rPr>
              <a:t>Get medical help.</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981200"/>
            <a:ext cx="4090828" cy="2726553"/>
          </a:xfrm>
          <a:prstGeom prst="rect">
            <a:avLst/>
          </a:prstGeom>
        </p:spPr>
      </p:pic>
    </p:spTree>
    <p:extLst>
      <p:ext uri="{BB962C8B-B14F-4D97-AF65-F5344CB8AC3E}">
        <p14:creationId xmlns:p14="http://schemas.microsoft.com/office/powerpoint/2010/main" val="4254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Insect Bites</a:t>
            </a:r>
          </a:p>
        </p:txBody>
      </p:sp>
      <p:sp>
        <p:nvSpPr>
          <p:cNvPr id="3" name="Content Placeholder 2"/>
          <p:cNvSpPr>
            <a:spLocks noGrp="1"/>
          </p:cNvSpPr>
          <p:nvPr>
            <p:ph idx="1"/>
          </p:nvPr>
        </p:nvSpPr>
        <p:spPr>
          <a:xfrm>
            <a:off x="3505200" y="1828801"/>
            <a:ext cx="5334000" cy="4648201"/>
          </a:xfrm>
        </p:spPr>
        <p:txBody>
          <a:bodyPr>
            <a:normAutofit/>
          </a:bodyPr>
          <a:lstStyle/>
          <a:p>
            <a:r>
              <a:rPr lang="en-US" sz="1800" dirty="0"/>
              <a:t>Bites of mosquitoes, chiggers (harvest mites), fleas, and bedbugs usually cause itchy, red bumps. The size of the swelling can vary from a dot to a half inch. </a:t>
            </a:r>
          </a:p>
          <a:p>
            <a:r>
              <a:rPr lang="en-US" sz="1800" dirty="0"/>
              <a:t>Signs that a bite is from a mosquito are: itchiness, a central raised dot in the swelling, a bite on skin not covered by clothing, and summertime, </a:t>
            </a:r>
          </a:p>
          <a:p>
            <a:r>
              <a:rPr lang="en-US" sz="1800" dirty="0"/>
              <a:t>Fleas and bedbugs tend to bite skin under clothing. Flea bites often turn into little blisters in young children. </a:t>
            </a:r>
          </a:p>
          <a:p>
            <a:r>
              <a:rPr lang="en-US" sz="1800" dirty="0"/>
              <a:t>Bites from horseflies, deerflies, gnats, fire ants, harvester ants, blister beetles, and centipedes usually cause a painful, red bump. Fire ant bites change to blisters or pimples within a few hours. </a:t>
            </a:r>
          </a:p>
          <a:p>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828801"/>
            <a:ext cx="3143849" cy="3124200"/>
          </a:xfrm>
          <a:prstGeom prst="rect">
            <a:avLst/>
          </a:prstGeom>
        </p:spPr>
      </p:pic>
    </p:spTree>
    <p:extLst>
      <p:ext uri="{BB962C8B-B14F-4D97-AF65-F5344CB8AC3E}">
        <p14:creationId xmlns:p14="http://schemas.microsoft.com/office/powerpoint/2010/main" val="11841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of Insect Bites</a:t>
            </a:r>
          </a:p>
        </p:txBody>
      </p:sp>
      <p:sp>
        <p:nvSpPr>
          <p:cNvPr id="3" name="Content Placeholder 2"/>
          <p:cNvSpPr>
            <a:spLocks noGrp="1"/>
          </p:cNvSpPr>
          <p:nvPr>
            <p:ph idx="1"/>
          </p:nvPr>
        </p:nvSpPr>
        <p:spPr>
          <a:xfrm>
            <a:off x="304800" y="1904999"/>
            <a:ext cx="4495800" cy="4619625"/>
          </a:xfrm>
        </p:spPr>
        <p:txBody>
          <a:bodyPr>
            <a:normAutofit/>
          </a:bodyPr>
          <a:lstStyle/>
          <a:p>
            <a:r>
              <a:rPr lang="en-US" sz="1800" dirty="0"/>
              <a:t>Apply calamine lotion or a baking soda paste to the area of the bite. </a:t>
            </a:r>
          </a:p>
          <a:p>
            <a:r>
              <a:rPr lang="en-US" sz="1800" dirty="0"/>
              <a:t>If the itch is severe (as with chiggers), apply nonprescription 1% hydrocortisone cream four times a day. </a:t>
            </a:r>
          </a:p>
          <a:p>
            <a:r>
              <a:rPr lang="en-US" sz="1800" dirty="0"/>
              <a:t>Do not to pick at the bites or they can become infected or leave scars.</a:t>
            </a:r>
          </a:p>
          <a:p>
            <a:r>
              <a:rPr lang="en-US" sz="1800" dirty="0"/>
              <a:t>Cold, moist compresses or ice on the area can help.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938866"/>
            <a:ext cx="4190345" cy="2509887"/>
          </a:xfrm>
          <a:prstGeom prst="rect">
            <a:avLst/>
          </a:prstGeom>
        </p:spPr>
      </p:pic>
    </p:spTree>
    <p:extLst>
      <p:ext uri="{BB962C8B-B14F-4D97-AF65-F5344CB8AC3E}">
        <p14:creationId xmlns:p14="http://schemas.microsoft.com/office/powerpoint/2010/main" val="394624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646" rIns="0" bIns="0" rtlCol="0">
            <a:spAutoFit/>
          </a:bodyPr>
          <a:lstStyle/>
          <a:p>
            <a:pPr marL="11206">
              <a:spcBef>
                <a:spcPts val="84"/>
              </a:spcBef>
            </a:pPr>
            <a:r>
              <a:rPr spc="-269" dirty="0"/>
              <a:t>Tick</a:t>
            </a:r>
            <a:r>
              <a:rPr spc="-331" dirty="0"/>
              <a:t> </a:t>
            </a:r>
            <a:r>
              <a:rPr spc="-168" dirty="0"/>
              <a:t>Bites</a:t>
            </a:r>
          </a:p>
        </p:txBody>
      </p:sp>
      <p:sp>
        <p:nvSpPr>
          <p:cNvPr id="5" name="Content Placeholder 4"/>
          <p:cNvSpPr>
            <a:spLocks noGrp="1"/>
          </p:cNvSpPr>
          <p:nvPr>
            <p:ph sz="half" idx="1"/>
          </p:nvPr>
        </p:nvSpPr>
        <p:spPr>
          <a:xfrm>
            <a:off x="457200" y="1904999"/>
            <a:ext cx="5029200" cy="4619625"/>
          </a:xfrm>
        </p:spPr>
        <p:txBody>
          <a:bodyPr/>
          <a:lstStyle/>
          <a:p>
            <a:r>
              <a:rPr lang="en-US" sz="1800" dirty="0"/>
              <a:t>Can transmit Rocky Mountain Spotted Fever or Lyme Disease.</a:t>
            </a:r>
          </a:p>
          <a:p>
            <a:r>
              <a:rPr lang="en-US" sz="1800" dirty="0"/>
              <a:t>Tick embeds it’s mouthparts in skin and may remain for days sucking blood. </a:t>
            </a:r>
          </a:p>
        </p:txBody>
      </p:sp>
      <p:sp>
        <p:nvSpPr>
          <p:cNvPr id="13" name="object 4"/>
          <p:cNvSpPr>
            <a:spLocks noChangeAspect="1"/>
          </p:cNvSpPr>
          <p:nvPr/>
        </p:nvSpPr>
        <p:spPr>
          <a:xfrm>
            <a:off x="5715000" y="1904999"/>
            <a:ext cx="2554716" cy="3886200"/>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2720990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Engorged Tick</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836" y="2286000"/>
            <a:ext cx="5184527" cy="3290888"/>
          </a:xfrm>
          <a:prstGeom prst="rect">
            <a:avLst/>
          </a:prstGeom>
        </p:spPr>
      </p:pic>
    </p:spTree>
    <p:extLst>
      <p:ext uri="{BB962C8B-B14F-4D97-AF65-F5344CB8AC3E}">
        <p14:creationId xmlns:p14="http://schemas.microsoft.com/office/powerpoint/2010/main" val="2956219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609600"/>
            <a:ext cx="8229600" cy="1143000"/>
          </a:xfrm>
        </p:spPr>
        <p:txBody>
          <a:bodyPr/>
          <a:lstStyle/>
          <a:p>
            <a:r>
              <a:rPr lang="en-US" spc="-269" dirty="0"/>
              <a:t>Tick</a:t>
            </a:r>
            <a:r>
              <a:rPr lang="en-US" spc="-291" dirty="0"/>
              <a:t> </a:t>
            </a:r>
            <a:r>
              <a:rPr lang="en-US" spc="-176" dirty="0"/>
              <a:t>Removal</a:t>
            </a:r>
            <a:endParaRPr lang="en-US" dirty="0"/>
          </a:p>
        </p:txBody>
      </p:sp>
      <p:sp>
        <p:nvSpPr>
          <p:cNvPr id="10" name="Content Placeholder 9"/>
          <p:cNvSpPr>
            <a:spLocks noGrp="1"/>
          </p:cNvSpPr>
          <p:nvPr>
            <p:ph sz="half" idx="1"/>
          </p:nvPr>
        </p:nvSpPr>
        <p:spPr>
          <a:xfrm>
            <a:off x="76200" y="1920085"/>
            <a:ext cx="4572000" cy="4434840"/>
          </a:xfrm>
        </p:spPr>
        <p:txBody>
          <a:bodyPr>
            <a:normAutofit/>
          </a:bodyPr>
          <a:lstStyle/>
          <a:p>
            <a:pPr marL="383262" marR="109824" indent="-303135">
              <a:spcBef>
                <a:spcPts val="137"/>
              </a:spcBef>
              <a:buFont typeface="Arial"/>
              <a:buChar char="•"/>
              <a:tabLst>
                <a:tab pos="382701" algn="l"/>
                <a:tab pos="383822" algn="l"/>
              </a:tabLst>
            </a:pPr>
            <a:r>
              <a:rPr lang="en-US" altLang="en-US" sz="1800" dirty="0"/>
              <a:t>Grasp the tick’s mouthparts against the skin, using pointed tweezers. </a:t>
            </a:r>
          </a:p>
          <a:p>
            <a:pPr marL="383262" marR="109824" indent="-303135">
              <a:spcBef>
                <a:spcPts val="137"/>
              </a:spcBef>
              <a:buFont typeface="Arial"/>
              <a:buChar char="•"/>
              <a:tabLst>
                <a:tab pos="382701" algn="l"/>
                <a:tab pos="383822" algn="l"/>
              </a:tabLst>
            </a:pPr>
            <a:r>
              <a:rPr lang="en-US" altLang="en-US" sz="1800" dirty="0"/>
              <a:t>Pull steadily without twisting until you can ease the tick head straight out of the skin. </a:t>
            </a:r>
          </a:p>
          <a:p>
            <a:pPr marL="383262" marR="109824" indent="-303135">
              <a:spcBef>
                <a:spcPts val="137"/>
              </a:spcBef>
              <a:buFont typeface="Arial"/>
              <a:buChar char="•"/>
              <a:tabLst>
                <a:tab pos="382701" algn="l"/>
                <a:tab pos="383822" algn="l"/>
              </a:tabLst>
            </a:pPr>
            <a:r>
              <a:rPr lang="en-US" altLang="en-US" sz="1800" dirty="0"/>
              <a:t>DO NOT squeeze or crush the body of the tick.</a:t>
            </a:r>
          </a:p>
          <a:p>
            <a:pPr marL="383262" marR="109824" indent="-303135">
              <a:spcBef>
                <a:spcPts val="137"/>
              </a:spcBef>
              <a:buFont typeface="Arial"/>
              <a:buChar char="•"/>
              <a:tabLst>
                <a:tab pos="382701" algn="l"/>
                <a:tab pos="383822" algn="l"/>
              </a:tabLst>
            </a:pPr>
            <a:r>
              <a:rPr lang="en-US" altLang="en-US" sz="1800" dirty="0"/>
              <a:t>DO NOT apply substances such as petroleum jelly, nail polish, or a lighted match to the tick while it is attached. </a:t>
            </a:r>
          </a:p>
          <a:p>
            <a:pPr marL="383262" marR="109824" indent="-303135">
              <a:spcBef>
                <a:spcPts val="137"/>
              </a:spcBef>
              <a:buFont typeface="Arial"/>
              <a:buChar char="•"/>
              <a:tabLst>
                <a:tab pos="382701" algn="l"/>
                <a:tab pos="383822" algn="l"/>
              </a:tabLst>
            </a:pPr>
            <a:endParaRPr lang="en-US" altLang="en-US" sz="2400" dirty="0">
              <a:latin typeface="Arial" panose="020B0604020202020204" pitchFamily="34" charset="0"/>
            </a:endParaRPr>
          </a:p>
          <a:p>
            <a:endParaRPr lang="en-US" dirty="0"/>
          </a:p>
        </p:txBody>
      </p:sp>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981200"/>
            <a:ext cx="4191000" cy="1973262"/>
          </a:xfr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377" y="3954461"/>
            <a:ext cx="4188823" cy="1743000"/>
          </a:xfrm>
          <a:prstGeom prst="rect">
            <a:avLst/>
          </a:prstGeom>
        </p:spPr>
      </p:pic>
    </p:spTree>
    <p:extLst>
      <p:ext uri="{BB962C8B-B14F-4D97-AF65-F5344CB8AC3E}">
        <p14:creationId xmlns:p14="http://schemas.microsoft.com/office/powerpoint/2010/main" val="2964115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Tick Removal Cont.</a:t>
            </a:r>
          </a:p>
        </p:txBody>
      </p:sp>
      <p:sp>
        <p:nvSpPr>
          <p:cNvPr id="10" name="Content Placeholder 9"/>
          <p:cNvSpPr>
            <a:spLocks noGrp="1"/>
          </p:cNvSpPr>
          <p:nvPr>
            <p:ph sz="half" idx="1"/>
          </p:nvPr>
        </p:nvSpPr>
        <p:spPr>
          <a:xfrm>
            <a:off x="609600" y="1935325"/>
            <a:ext cx="3892550" cy="4595120"/>
          </a:xfrm>
        </p:spPr>
        <p:txBody>
          <a:bodyPr>
            <a:normAutofit/>
          </a:bodyPr>
          <a:lstStyle/>
          <a:p>
            <a:r>
              <a:rPr lang="en-US" altLang="en-US" sz="1800" dirty="0"/>
              <a:t>Once you have removed the tick, wash the wound site and your hands with soap and water, and apply rubbing alcohol or antiseptic to the site.</a:t>
            </a:r>
          </a:p>
          <a:p>
            <a:r>
              <a:rPr lang="en-US" altLang="en-US" sz="1800" dirty="0"/>
              <a:t>Observe the bite over the next two weeks for any signs of an expanding red rash or flu-like symptoms (Lyme Disease). </a:t>
            </a:r>
          </a:p>
          <a:p>
            <a:endParaRPr lang="en-US" dirty="0"/>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1600" y="1935325"/>
            <a:ext cx="3140184" cy="3697314"/>
          </a:xfrm>
        </p:spPr>
      </p:pic>
      <p:sp>
        <p:nvSpPr>
          <p:cNvPr id="15" name="TextBox 14"/>
          <p:cNvSpPr txBox="1"/>
          <p:nvPr/>
        </p:nvSpPr>
        <p:spPr>
          <a:xfrm>
            <a:off x="5181600" y="5715000"/>
            <a:ext cx="3124200" cy="369332"/>
          </a:xfrm>
          <a:prstGeom prst="rect">
            <a:avLst/>
          </a:prstGeom>
          <a:noFill/>
        </p:spPr>
        <p:txBody>
          <a:bodyPr wrap="square" rtlCol="0">
            <a:spAutoFit/>
          </a:bodyPr>
          <a:lstStyle/>
          <a:p>
            <a:pPr algn="ctr"/>
            <a:r>
              <a:rPr lang="en-US" dirty="0"/>
              <a:t>Lyme Disease Rash</a:t>
            </a:r>
          </a:p>
        </p:txBody>
      </p:sp>
    </p:spTree>
    <p:extLst>
      <p:ext uri="{BB962C8B-B14F-4D97-AF65-F5344CB8AC3E}">
        <p14:creationId xmlns:p14="http://schemas.microsoft.com/office/powerpoint/2010/main" val="164025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858000"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828800" y="1447800"/>
            <a:ext cx="7010400" cy="5029200"/>
          </a:xfrm>
        </p:spPr>
        <p:txBody>
          <a:bodyPr/>
          <a:lstStyle/>
          <a:p>
            <a:pPr>
              <a:buFont typeface="+mj-lt"/>
              <a:buAutoNum type="arabicPeriod" startAt="3"/>
            </a:pPr>
            <a:r>
              <a:rPr lang="en-US" sz="2000" dirty="0"/>
              <a:t>With the aid of diagrams (or real telescopes if available), do each of the following:</a:t>
            </a:r>
          </a:p>
          <a:p>
            <a:pPr lvl="1">
              <a:buFont typeface="+mj-lt"/>
              <a:buAutoNum type="alphaLcPeriod"/>
            </a:pPr>
            <a:r>
              <a:rPr lang="en-US" sz="1600" b="0" dirty="0"/>
              <a:t>Explain why binoculars and telescopes are important astronomical tools. Demonstrate or explain how these tools are used.</a:t>
            </a:r>
          </a:p>
          <a:p>
            <a:pPr lvl="1">
              <a:buFont typeface="+mj-lt"/>
              <a:buAutoNum type="alphaLcPeriod"/>
            </a:pPr>
            <a:r>
              <a:rPr lang="en-US" sz="1600" b="0" dirty="0"/>
              <a:t>Describe the similarities and differences of several types of astronomical telescopes, including at least one that observes light beyond the visible part of the spectrum (i.e., radio, X-ray, ultraviolet, or infrared).</a:t>
            </a:r>
          </a:p>
          <a:p>
            <a:pPr lvl="1">
              <a:buFont typeface="+mj-lt"/>
              <a:buAutoNum type="alphaLcPeriod"/>
            </a:pPr>
            <a:r>
              <a:rPr lang="en-US" sz="1600" b="0" dirty="0"/>
              <a:t>Explain the purposes of at least three instruments used with astronomical telescopes.</a:t>
            </a:r>
          </a:p>
          <a:p>
            <a:pPr lvl="1">
              <a:buFont typeface="+mj-lt"/>
              <a:buAutoNum type="alphaLcPeriod"/>
            </a:pPr>
            <a:r>
              <a:rPr lang="en-US" sz="1600" b="0" dirty="0"/>
              <a:t>Describe the proper care and storage of telescopes and binoculars both at home and in the field.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914400" cy="933450"/>
          </a:xfrm>
          <a:prstGeom prst="rect">
            <a:avLst/>
          </a:prstGeom>
        </p:spPr>
      </p:pic>
    </p:spTree>
    <p:extLst>
      <p:ext uri="{BB962C8B-B14F-4D97-AF65-F5344CB8AC3E}">
        <p14:creationId xmlns:p14="http://schemas.microsoft.com/office/powerpoint/2010/main" val="146494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Bee Stings</a:t>
            </a:r>
          </a:p>
        </p:txBody>
      </p:sp>
      <p:sp>
        <p:nvSpPr>
          <p:cNvPr id="3" name="Content Placeholder 2"/>
          <p:cNvSpPr>
            <a:spLocks noGrp="1"/>
          </p:cNvSpPr>
          <p:nvPr>
            <p:ph sz="half" idx="1"/>
          </p:nvPr>
        </p:nvSpPr>
        <p:spPr>
          <a:xfrm>
            <a:off x="609600" y="1798277"/>
            <a:ext cx="3740150" cy="4192948"/>
          </a:xfrm>
        </p:spPr>
        <p:txBody>
          <a:bodyPr>
            <a:normAutofit/>
          </a:bodyPr>
          <a:lstStyle/>
          <a:p>
            <a:r>
              <a:rPr lang="en-US" sz="1900" dirty="0"/>
              <a:t>Honey bees, bumble bees, hornets, wasps, and yellow jackets can all sting. </a:t>
            </a:r>
          </a:p>
          <a:p>
            <a:r>
              <a:rPr lang="en-US" sz="1900" dirty="0"/>
              <a:t>These stings cause immediate painful red bumps. </a:t>
            </a:r>
          </a:p>
          <a:p>
            <a:r>
              <a:rPr lang="en-US" sz="1900" dirty="0"/>
              <a:t>While the pain is usually better in 2 hours, the swelling may increase for up to 24 hours. </a:t>
            </a:r>
          </a:p>
          <a:p>
            <a:endParaRPr lang="en-US" dirty="0"/>
          </a:p>
        </p:txBody>
      </p:sp>
      <p:grpSp>
        <p:nvGrpSpPr>
          <p:cNvPr id="8" name="Group 7"/>
          <p:cNvGrpSpPr/>
          <p:nvPr/>
        </p:nvGrpSpPr>
        <p:grpSpPr>
          <a:xfrm>
            <a:off x="4648200" y="1798277"/>
            <a:ext cx="4038600" cy="4606885"/>
            <a:chOff x="4648201" y="1972492"/>
            <a:chExt cx="4038600" cy="4606885"/>
          </a:xfrm>
        </p:grpSpPr>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201" y="1972492"/>
              <a:ext cx="4038600" cy="2697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648201" y="4678859"/>
              <a:ext cx="4038600" cy="1900518"/>
            </a:xfrm>
            <a:prstGeom prst="rect">
              <a:avLst/>
            </a:prstGeom>
          </p:spPr>
        </p:pic>
      </p:grpSp>
    </p:spTree>
    <p:extLst>
      <p:ext uri="{BB962C8B-B14F-4D97-AF65-F5344CB8AC3E}">
        <p14:creationId xmlns:p14="http://schemas.microsoft.com/office/powerpoint/2010/main" val="149608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of stings</a:t>
            </a:r>
          </a:p>
        </p:txBody>
      </p:sp>
      <p:sp>
        <p:nvSpPr>
          <p:cNvPr id="3" name="Content Placeholder 2"/>
          <p:cNvSpPr>
            <a:spLocks noGrp="1"/>
          </p:cNvSpPr>
          <p:nvPr>
            <p:ph sz="half" idx="1"/>
          </p:nvPr>
        </p:nvSpPr>
        <p:spPr>
          <a:xfrm>
            <a:off x="685800" y="1828799"/>
            <a:ext cx="4038600" cy="4695825"/>
          </a:xfrm>
        </p:spPr>
        <p:txBody>
          <a:bodyPr>
            <a:normAutofit/>
          </a:bodyPr>
          <a:lstStyle/>
          <a:p>
            <a:r>
              <a:rPr lang="en-US" sz="1800" dirty="0"/>
              <a:t>If you see a little black dot in the bite, the stinger is still present (this only occurs with honey bee stings).</a:t>
            </a:r>
          </a:p>
          <a:p>
            <a:r>
              <a:rPr lang="en-US" sz="1800" dirty="0"/>
              <a:t>Remove it by scraping it off with a credit card or something similar.</a:t>
            </a:r>
          </a:p>
          <a:p>
            <a:r>
              <a:rPr lang="en-US" sz="1800" dirty="0"/>
              <a:t>For persistent pain, massage with an ice cube for 10 minutes. </a:t>
            </a:r>
          </a:p>
          <a:p>
            <a:r>
              <a:rPr lang="en-US" sz="1800" dirty="0"/>
              <a:t>Give acetaminophen immediately for relief of pain and burning. </a:t>
            </a:r>
          </a:p>
          <a:p>
            <a:r>
              <a:rPr lang="en-US" sz="1800" dirty="0"/>
              <a:t>For itching, apply hydrocortisone cream.</a:t>
            </a:r>
          </a:p>
        </p:txBody>
      </p:sp>
      <p:pic>
        <p:nvPicPr>
          <p:cNvPr id="14" name="Content Placeholder 13"/>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74" r="3774"/>
          <a:stretch/>
        </p:blipFill>
        <p:spPr>
          <a:xfrm>
            <a:off x="4787900" y="1905000"/>
            <a:ext cx="3926552" cy="3185315"/>
          </a:xfrm>
          <a:prstGeom prst="rect">
            <a:avLst/>
          </a:prstGeom>
        </p:spPr>
      </p:pic>
    </p:spTree>
    <p:extLst>
      <p:ext uri="{BB962C8B-B14F-4D97-AF65-F5344CB8AC3E}">
        <p14:creationId xmlns:p14="http://schemas.microsoft.com/office/powerpoint/2010/main" val="26416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Sun Damage to Eyes</a:t>
            </a:r>
          </a:p>
        </p:txBody>
      </p:sp>
      <p:sp>
        <p:nvSpPr>
          <p:cNvPr id="9" name="Content Placeholder 8"/>
          <p:cNvSpPr>
            <a:spLocks noGrp="1"/>
          </p:cNvSpPr>
          <p:nvPr>
            <p:ph idx="1"/>
          </p:nvPr>
        </p:nvSpPr>
        <p:spPr>
          <a:xfrm>
            <a:off x="381000" y="1752600"/>
            <a:ext cx="8439150" cy="4876799"/>
          </a:xfrm>
        </p:spPr>
        <p:txBody>
          <a:bodyPr/>
          <a:lstStyle/>
          <a:p>
            <a:r>
              <a:rPr lang="en-US" sz="1800" dirty="0"/>
              <a:t>The UV rays of the sun can damage your eyes.</a:t>
            </a:r>
          </a:p>
          <a:p>
            <a:r>
              <a:rPr lang="en-US" sz="1800" dirty="0"/>
              <a:t>If you are in the Sun and you or a companion experience eye discomfort, cover the eyes and seek medical attention immediately.</a:t>
            </a:r>
          </a:p>
          <a:p>
            <a:r>
              <a:rPr lang="en-US" sz="1800" dirty="0"/>
              <a:t>If your eyes have been overexposed to the sun, you can develop ultraviolet keratitis (sunburn of the cornea), with symptoms generally lasting from 6 to 24 hours, although they can last as long as 48 hours. </a:t>
            </a:r>
          </a:p>
          <a:p>
            <a:r>
              <a:rPr lang="en-US" sz="1800" dirty="0"/>
              <a:t>Symptoms of ultraviolet keratitis include the following:</a:t>
            </a:r>
          </a:p>
          <a:p>
            <a:pPr lvl="1"/>
            <a:r>
              <a:rPr lang="en-US" sz="1600" b="0" dirty="0"/>
              <a:t>Discomfort or redness in the eyes</a:t>
            </a:r>
          </a:p>
          <a:p>
            <a:pPr lvl="1"/>
            <a:r>
              <a:rPr lang="en-US" sz="1600" b="0" dirty="0"/>
              <a:t>Tears</a:t>
            </a:r>
          </a:p>
          <a:p>
            <a:pPr lvl="1"/>
            <a:r>
              <a:rPr lang="en-US" sz="1600" b="0" dirty="0"/>
              <a:t>Blurry vision</a:t>
            </a:r>
          </a:p>
          <a:p>
            <a:pPr lvl="1"/>
            <a:r>
              <a:rPr lang="en-US" sz="1600" b="0" dirty="0"/>
              <a:t>Swelling</a:t>
            </a:r>
          </a:p>
          <a:p>
            <a:pPr lvl="1"/>
            <a:r>
              <a:rPr lang="en-US" sz="1600" b="0" dirty="0"/>
              <a:t>Light sensitivity</a:t>
            </a:r>
          </a:p>
          <a:p>
            <a:pPr lvl="1"/>
            <a:r>
              <a:rPr lang="en-US" sz="1600" b="0" dirty="0"/>
              <a:t>Eyelid twitching</a:t>
            </a:r>
          </a:p>
          <a:p>
            <a:pPr lvl="1"/>
            <a:r>
              <a:rPr lang="en-US" sz="1600" b="0" dirty="0"/>
              <a:t>Gritty feeling in the eyes</a:t>
            </a:r>
          </a:p>
          <a:p>
            <a:pPr lvl="1"/>
            <a:r>
              <a:rPr lang="en-US" sz="1600" b="0" dirty="0"/>
              <a:t>Short-term loss of vision</a:t>
            </a:r>
          </a:p>
          <a:p>
            <a:pPr lvl="1"/>
            <a:r>
              <a:rPr lang="en-US" sz="1600" b="0" dirty="0"/>
              <a:t>Seeing halos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962400"/>
            <a:ext cx="3810000" cy="2057400"/>
          </a:xfrm>
          <a:prstGeom prst="rect">
            <a:avLst/>
          </a:prstGeom>
        </p:spPr>
      </p:pic>
    </p:spTree>
    <p:extLst>
      <p:ext uri="{BB962C8B-B14F-4D97-AF65-F5344CB8AC3E}">
        <p14:creationId xmlns:p14="http://schemas.microsoft.com/office/powerpoint/2010/main" val="367875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Sun Damage to Eyes</a:t>
            </a:r>
          </a:p>
        </p:txBody>
      </p:sp>
      <p:sp>
        <p:nvSpPr>
          <p:cNvPr id="9" name="Content Placeholder 8"/>
          <p:cNvSpPr>
            <a:spLocks noGrp="1"/>
          </p:cNvSpPr>
          <p:nvPr>
            <p:ph idx="1"/>
          </p:nvPr>
        </p:nvSpPr>
        <p:spPr>
          <a:xfrm>
            <a:off x="457200" y="1828799"/>
            <a:ext cx="4495800" cy="4695825"/>
          </a:xfrm>
        </p:spPr>
        <p:txBody>
          <a:bodyPr/>
          <a:lstStyle/>
          <a:p>
            <a:r>
              <a:rPr lang="en-US" sz="1800" dirty="0"/>
              <a:t>Avoiding sun damage to your eyes in the first place is the best way to prevent serious issues. </a:t>
            </a:r>
          </a:p>
          <a:p>
            <a:r>
              <a:rPr lang="en-US" sz="1800" dirty="0"/>
              <a:t>Wearing a hat and sunglasses when going out in the day, especially if you will be outside for a long time, is the best solution to avoiding eye damage.</a:t>
            </a:r>
          </a:p>
          <a:p>
            <a:r>
              <a:rPr lang="en-US" sz="1800" dirty="0"/>
              <a:t>Remember that clouds are not an excuse to stare in the direction of the sun. Clouds do not block enough of the sun’s rays to mitigate harm.</a:t>
            </a:r>
          </a:p>
          <a:p>
            <a:endParaRPr lang="en-US" sz="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828800"/>
            <a:ext cx="3276600" cy="2180428"/>
          </a:xfrm>
          <a:prstGeom prst="rect">
            <a:avLst/>
          </a:prstGeom>
        </p:spPr>
      </p:pic>
    </p:spTree>
    <p:extLst>
      <p:ext uri="{BB962C8B-B14F-4D97-AF65-F5344CB8AC3E}">
        <p14:creationId xmlns:p14="http://schemas.microsoft.com/office/powerpoint/2010/main" val="4013906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1c</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Describe the proper clothing and other precautions for safely making observations at night and in cold weather.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D5F4FFFE-239A-4462-B602-07520052D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1" y="2895600"/>
            <a:ext cx="6007100" cy="3597567"/>
          </a:xfrm>
          <a:prstGeom prst="rect">
            <a:avLst/>
          </a:prstGeom>
        </p:spPr>
      </p:pic>
    </p:spTree>
    <p:extLst>
      <p:ext uri="{BB962C8B-B14F-4D97-AF65-F5344CB8AC3E}">
        <p14:creationId xmlns:p14="http://schemas.microsoft.com/office/powerpoint/2010/main" val="965855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Proper Clothing</a:t>
            </a:r>
            <a:endParaRPr lang="en-US" dirty="0"/>
          </a:p>
        </p:txBody>
      </p:sp>
      <p:sp>
        <p:nvSpPr>
          <p:cNvPr id="3" name="Content Placeholder 2"/>
          <p:cNvSpPr>
            <a:spLocks noGrp="1"/>
          </p:cNvSpPr>
          <p:nvPr>
            <p:ph idx="1"/>
          </p:nvPr>
        </p:nvSpPr>
        <p:spPr>
          <a:xfrm>
            <a:off x="165100" y="1752600"/>
            <a:ext cx="4648200" cy="4819650"/>
          </a:xfrm>
        </p:spPr>
        <p:txBody>
          <a:bodyPr/>
          <a:lstStyle/>
          <a:p>
            <a:r>
              <a:rPr lang="en-US" sz="1800" dirty="0"/>
              <a:t>When you go stargazing, dress appropriately for the weather—hot or cold. </a:t>
            </a:r>
          </a:p>
          <a:p>
            <a:r>
              <a:rPr lang="en-US" sz="1800" dirty="0"/>
              <a:t>Sun exposure can catch you by surprise when you are outside, preoccupied with setting up your equipment or viewing a solar eclipse. Wear loose-fitting clothing that completely covers the arms and legs, and a brimmed hat.</a:t>
            </a:r>
          </a:p>
          <a:p>
            <a:r>
              <a:rPr lang="en-US" sz="1800" dirty="0"/>
              <a:t>In cold weather, wear layers to keep in the heat. Bring along a woolen cap, scarf, gloves, extra socks, and a coat. Keep your arms and legs covered. </a:t>
            </a:r>
          </a:p>
          <a:p>
            <a:r>
              <a:rPr lang="en-US" sz="1800" dirty="0"/>
              <a:t>Wear shoes or boots—not sandals—and socks. </a:t>
            </a:r>
          </a:p>
          <a:p>
            <a:r>
              <a:rPr lang="en-US" sz="1800" dirty="0"/>
              <a:t>Always carry rain gear.</a:t>
            </a:r>
          </a:p>
          <a:p>
            <a:endParaRPr lang="en-US" sz="1800" dirty="0"/>
          </a:p>
        </p:txBody>
      </p:sp>
      <p:pic>
        <p:nvPicPr>
          <p:cNvPr id="5" name="Picture 4"/>
          <p:cNvPicPr>
            <a:picLocks noChangeAspect="1"/>
          </p:cNvPicPr>
          <p:nvPr/>
        </p:nvPicPr>
        <p:blipFill>
          <a:blip r:embed="rId3"/>
          <a:stretch>
            <a:fillRect/>
          </a:stretch>
        </p:blipFill>
        <p:spPr>
          <a:xfrm>
            <a:off x="4953000" y="1752600"/>
            <a:ext cx="3911600" cy="2933700"/>
          </a:xfrm>
          <a:prstGeom prst="rect">
            <a:avLst/>
          </a:prstGeom>
        </p:spPr>
      </p:pic>
    </p:spTree>
    <p:extLst>
      <p:ext uri="{BB962C8B-B14F-4D97-AF65-F5344CB8AC3E}">
        <p14:creationId xmlns:p14="http://schemas.microsoft.com/office/powerpoint/2010/main" val="2853760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1d</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Explain how to safely observe the Sun, objects near the Sun and solar eclipses.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6" name="Picture 5">
            <a:extLst>
              <a:ext uri="{FF2B5EF4-FFF2-40B4-BE49-F238E27FC236}">
                <a16:creationId xmlns:a16="http://schemas.microsoft.com/office/drawing/2014/main" id="{8DCBBCA4-98C2-4EC9-B18C-A692E844D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6" y="2895600"/>
            <a:ext cx="5619749" cy="3486150"/>
          </a:xfrm>
          <a:prstGeom prst="rect">
            <a:avLst/>
          </a:prstGeom>
        </p:spPr>
      </p:pic>
    </p:spTree>
    <p:extLst>
      <p:ext uri="{BB962C8B-B14F-4D97-AF65-F5344CB8AC3E}">
        <p14:creationId xmlns:p14="http://schemas.microsoft.com/office/powerpoint/2010/main" val="388765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Safely Observe the Sun</a:t>
            </a:r>
          </a:p>
        </p:txBody>
      </p:sp>
      <p:sp>
        <p:nvSpPr>
          <p:cNvPr id="3" name="Content Placeholder 2"/>
          <p:cNvSpPr>
            <a:spLocks noGrp="1"/>
          </p:cNvSpPr>
          <p:nvPr>
            <p:ph idx="1"/>
          </p:nvPr>
        </p:nvSpPr>
        <p:spPr>
          <a:xfrm>
            <a:off x="381000" y="1828799"/>
            <a:ext cx="4495800" cy="4695825"/>
          </a:xfrm>
        </p:spPr>
        <p:txBody>
          <a:bodyPr/>
          <a:lstStyle/>
          <a:p>
            <a:r>
              <a:rPr lang="en-US" sz="1800" dirty="0"/>
              <a:t>Do not </a:t>
            </a:r>
            <a:r>
              <a:rPr lang="en-US" sz="1800" b="1" dirty="0"/>
              <a:t>look</a:t>
            </a:r>
            <a:r>
              <a:rPr lang="en-US" sz="1800" dirty="0"/>
              <a:t> directly at the sun.</a:t>
            </a:r>
          </a:p>
          <a:p>
            <a:r>
              <a:rPr lang="en-US" sz="1800" dirty="0"/>
              <a:t>Do not use homemade filters or ordinary sunglasses, even very dark sunglasses.</a:t>
            </a:r>
          </a:p>
          <a:p>
            <a:r>
              <a:rPr lang="en-US" sz="1800" dirty="0"/>
              <a:t>Use special-purpose </a:t>
            </a:r>
            <a:r>
              <a:rPr lang="en-US" sz="1800" b="1" dirty="0"/>
              <a:t>solar</a:t>
            </a:r>
            <a:r>
              <a:rPr lang="en-US" sz="1800" dirty="0"/>
              <a:t> filters, such as </a:t>
            </a:r>
            <a:r>
              <a:rPr lang="en-US" sz="1800" b="1" dirty="0"/>
              <a:t>eclipse</a:t>
            </a:r>
            <a:r>
              <a:rPr lang="en-US" sz="1800" dirty="0"/>
              <a:t> glasses or handheld </a:t>
            </a:r>
            <a:r>
              <a:rPr lang="en-US" sz="1800" b="1" dirty="0"/>
              <a:t>solar</a:t>
            </a:r>
            <a:r>
              <a:rPr lang="en-US" sz="1800" dirty="0"/>
              <a:t> viewers, to </a:t>
            </a:r>
            <a:r>
              <a:rPr lang="en-US" sz="1800" b="1" dirty="0"/>
              <a:t>view</a:t>
            </a:r>
            <a:r>
              <a:rPr lang="en-US" sz="1800" dirty="0"/>
              <a:t> the </a:t>
            </a:r>
            <a:r>
              <a:rPr lang="en-US" sz="1800" b="1" dirty="0"/>
              <a:t>eclipse</a:t>
            </a:r>
            <a:r>
              <a:rPr lang="en-US" sz="1800" dirty="0"/>
              <a:t>.</a:t>
            </a:r>
          </a:p>
          <a:p>
            <a:r>
              <a:rPr lang="en-US" sz="1800" dirty="0"/>
              <a:t>Read and follow filter instructions and supervise children.</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905000"/>
            <a:ext cx="3754808" cy="2114550"/>
          </a:xfrm>
          <a:prstGeom prst="rect">
            <a:avLst/>
          </a:prstGeom>
        </p:spPr>
      </p:pic>
    </p:spTree>
    <p:extLst>
      <p:ext uri="{BB962C8B-B14F-4D97-AF65-F5344CB8AC3E}">
        <p14:creationId xmlns:p14="http://schemas.microsoft.com/office/powerpoint/2010/main" val="4083121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Safe Observations</a:t>
            </a:r>
          </a:p>
        </p:txBody>
      </p:sp>
      <p:sp>
        <p:nvSpPr>
          <p:cNvPr id="2" name="Content Placeholder 1"/>
          <p:cNvSpPr>
            <a:spLocks noGrp="1"/>
          </p:cNvSpPr>
          <p:nvPr>
            <p:ph idx="1"/>
          </p:nvPr>
        </p:nvSpPr>
        <p:spPr>
          <a:xfrm>
            <a:off x="457200" y="1904999"/>
            <a:ext cx="3505200" cy="3352801"/>
          </a:xfrm>
        </p:spPr>
        <p:txBody>
          <a:bodyPr>
            <a:normAutofit/>
          </a:bodyPr>
          <a:lstStyle/>
          <a:p>
            <a:r>
              <a:rPr lang="en-US" sz="1800" dirty="0"/>
              <a:t>An alternative method for safe viewing of the partially eclipsed Sun is indirectly via pinhole projection. </a:t>
            </a:r>
          </a:p>
          <a:p>
            <a:r>
              <a:rPr lang="en-US" sz="1800" dirty="0"/>
              <a:t>Pass sunlight through a small opening (a hole punched in an index card) and project an image of the Sun onto a nearby surface (another card or a sheet of paper).</a:t>
            </a:r>
          </a:p>
          <a:p>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33" y="1930399"/>
            <a:ext cx="5064928" cy="2844801"/>
          </a:xfrm>
          <a:prstGeom prst="rect">
            <a:avLst/>
          </a:prstGeom>
        </p:spPr>
      </p:pic>
    </p:spTree>
    <p:extLst>
      <p:ext uri="{BB962C8B-B14F-4D97-AF65-F5344CB8AC3E}">
        <p14:creationId xmlns:p14="http://schemas.microsoft.com/office/powerpoint/2010/main" val="196127855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Safe Observations</a:t>
            </a:r>
          </a:p>
        </p:txBody>
      </p:sp>
      <p:sp>
        <p:nvSpPr>
          <p:cNvPr id="2" name="Content Placeholder 1"/>
          <p:cNvSpPr>
            <a:spLocks noGrp="1"/>
          </p:cNvSpPr>
          <p:nvPr>
            <p:ph idx="1"/>
          </p:nvPr>
        </p:nvSpPr>
        <p:spPr>
          <a:xfrm>
            <a:off x="152400" y="1752599"/>
            <a:ext cx="4495800" cy="4953001"/>
          </a:xfrm>
        </p:spPr>
        <p:txBody>
          <a:bodyPr>
            <a:normAutofit/>
          </a:bodyPr>
          <a:lstStyle/>
          <a:p>
            <a:r>
              <a:rPr lang="en-US" sz="1800" b="1" dirty="0"/>
              <a:t>Objects near the sun</a:t>
            </a:r>
            <a:r>
              <a:rPr lang="en-US" sz="1800" dirty="0"/>
              <a:t>: Look for Mercury only when the sun is below the horizon.  Mercury is visible only in bright twilight and is either very low in the western sky after sunset or very low in the east before sunrise.</a:t>
            </a:r>
          </a:p>
          <a:p>
            <a:r>
              <a:rPr lang="en-US" sz="1800" b="1" dirty="0"/>
              <a:t>Moon</a:t>
            </a:r>
            <a:r>
              <a:rPr lang="en-US" sz="1800" dirty="0"/>
              <a:t>: The Moon at new-moon phase also lies in the direction of the Sun. The new Moon is in the sky all day, but it is not visible in the Sun’s glare. Do not look at or near the Sun while trying to view a new moon. Wait a couple of days after the new moon, then look for a thin crescent moon in the evening sky just after sunset.</a:t>
            </a:r>
          </a:p>
          <a:p>
            <a:endParaRPr lang="en-US" sz="1800" dirty="0"/>
          </a:p>
        </p:txBody>
      </p:sp>
      <p:pic>
        <p:nvPicPr>
          <p:cNvPr id="5" name="Picture 4"/>
          <p:cNvPicPr>
            <a:picLocks noChangeAspect="1"/>
          </p:cNvPicPr>
          <p:nvPr/>
        </p:nvPicPr>
        <p:blipFill>
          <a:blip r:embed="rId3"/>
          <a:stretch>
            <a:fillRect/>
          </a:stretch>
        </p:blipFill>
        <p:spPr>
          <a:xfrm>
            <a:off x="5029672" y="4114799"/>
            <a:ext cx="3333278" cy="249995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7307" t="13809" r="15385" b="5042"/>
          <a:stretch/>
        </p:blipFill>
        <p:spPr>
          <a:xfrm>
            <a:off x="5029672" y="1752599"/>
            <a:ext cx="3333278" cy="2362200"/>
          </a:xfrm>
          <a:prstGeom prst="rect">
            <a:avLst/>
          </a:prstGeom>
        </p:spPr>
      </p:pic>
    </p:spTree>
    <p:extLst>
      <p:ext uri="{BB962C8B-B14F-4D97-AF65-F5344CB8AC3E}">
        <p14:creationId xmlns:p14="http://schemas.microsoft.com/office/powerpoint/2010/main" val="42694999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486525"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905000" y="1371600"/>
            <a:ext cx="6629400" cy="5105400"/>
          </a:xfrm>
        </p:spPr>
        <p:txBody>
          <a:bodyPr/>
          <a:lstStyle/>
          <a:p>
            <a:pPr>
              <a:buFont typeface="+mj-lt"/>
              <a:buAutoNum type="arabicPeriod" startAt="4"/>
            </a:pPr>
            <a:r>
              <a:rPr lang="en-US" sz="2000" dirty="0"/>
              <a:t>Do the following (if instruction is done in a planetarium, Scouts must still identify the required stars and constellations outside under the natural night sky):</a:t>
            </a:r>
          </a:p>
          <a:p>
            <a:pPr marL="800100" lvl="1" indent="-342900">
              <a:buFont typeface="+mj-lt"/>
              <a:buAutoNum type="alphaLcPeriod"/>
            </a:pPr>
            <a:r>
              <a:rPr lang="en-US" sz="1600" b="0" dirty="0"/>
              <a:t>Identify in the sky at least 10 constellations, at least four of which are in the zodiac. </a:t>
            </a:r>
          </a:p>
          <a:p>
            <a:pPr marL="800100" lvl="1" indent="-342900">
              <a:buFont typeface="+mj-lt"/>
              <a:buAutoNum type="alphaLcPeriod"/>
            </a:pPr>
            <a:r>
              <a:rPr lang="en-US" sz="1600" b="0" dirty="0"/>
              <a:t>Identify in the sky at least eight conspicuous stars, five of which are of magnitude 1 or brighter.</a:t>
            </a:r>
          </a:p>
          <a:p>
            <a:pPr marL="800100" lvl="1" indent="-342900">
              <a:buFont typeface="+mj-lt"/>
              <a:buAutoNum type="alphaLcPeriod"/>
            </a:pPr>
            <a:r>
              <a:rPr lang="en-US" sz="1600" b="0" dirty="0"/>
              <a:t>Make two sketches of the Big Dipper or Cassiopeia from direct observation. In one sketch, show the Big Dipper’s or Cassiopeia's orientation in the early evening sky. Make another sketch, showing its position several hours later. In both sketches, show the North Star and the horizon. Record the date and time each sketch was made.</a:t>
            </a:r>
          </a:p>
          <a:p>
            <a:pPr marL="800100" lvl="1" indent="-342900">
              <a:buFont typeface="+mj-lt"/>
              <a:buAutoNum type="alphaLcPeriod"/>
            </a:pPr>
            <a:r>
              <a:rPr lang="en-US" sz="1600" b="0" dirty="0"/>
              <a:t>Explain what we see when we look at the Milky Way.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0668"/>
            <a:ext cx="914400" cy="933450"/>
          </a:xfrm>
          <a:prstGeom prst="rect">
            <a:avLst/>
          </a:prstGeom>
        </p:spPr>
      </p:pic>
    </p:spTree>
    <p:extLst>
      <p:ext uri="{BB962C8B-B14F-4D97-AF65-F5344CB8AC3E}">
        <p14:creationId xmlns:p14="http://schemas.microsoft.com/office/powerpoint/2010/main" val="2344052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2</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dirty="0"/>
              <a:t>Explain what light pollution is and how it and air pollution affect astronomy.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5" name="Picture 4"/>
          <p:cNvPicPr>
            <a:picLocks noChangeAspect="1"/>
          </p:cNvPicPr>
          <p:nvPr/>
        </p:nvPicPr>
        <p:blipFill>
          <a:blip r:embed="rId3"/>
          <a:stretch>
            <a:fillRect/>
          </a:stretch>
        </p:blipFill>
        <p:spPr>
          <a:xfrm>
            <a:off x="1774032" y="2971800"/>
            <a:ext cx="6015037" cy="3380714"/>
          </a:xfrm>
          <a:prstGeom prst="rect">
            <a:avLst/>
          </a:prstGeom>
        </p:spPr>
      </p:pic>
    </p:spTree>
    <p:extLst>
      <p:ext uri="{BB962C8B-B14F-4D97-AF65-F5344CB8AC3E}">
        <p14:creationId xmlns:p14="http://schemas.microsoft.com/office/powerpoint/2010/main" val="4196528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Pollution</a:t>
            </a:r>
          </a:p>
        </p:txBody>
      </p:sp>
      <p:sp>
        <p:nvSpPr>
          <p:cNvPr id="3" name="Content Placeholder 2"/>
          <p:cNvSpPr>
            <a:spLocks noGrp="1"/>
          </p:cNvSpPr>
          <p:nvPr>
            <p:ph idx="1"/>
          </p:nvPr>
        </p:nvSpPr>
        <p:spPr>
          <a:xfrm>
            <a:off x="533400" y="5562600"/>
            <a:ext cx="8077200" cy="1097518"/>
          </a:xfrm>
        </p:spPr>
        <p:txBody>
          <a:bodyPr>
            <a:normAutofit fontScale="70000" lnSpcReduction="20000"/>
          </a:bodyPr>
          <a:lstStyle/>
          <a:p>
            <a:pPr fontAlgn="base"/>
            <a:r>
              <a:rPr lang="en-US" sz="2600" dirty="0"/>
              <a:t>Light pollution is artificial light introduced into the natural night, especially where it is not needed or wanted. </a:t>
            </a:r>
          </a:p>
          <a:p>
            <a:pPr fontAlgn="base"/>
            <a:r>
              <a:rPr lang="en-US" sz="2600" dirty="0"/>
              <a:t>This unwanted light appears in the sky, causing sky glow, obscuring the stars and creating perpetual twilight.  </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417"/>
          <a:stretch/>
        </p:blipFill>
        <p:spPr>
          <a:xfrm>
            <a:off x="1866900" y="1752600"/>
            <a:ext cx="5410200" cy="3675528"/>
          </a:xfrm>
          <a:prstGeom prst="rect">
            <a:avLst/>
          </a:prstGeom>
        </p:spPr>
      </p:pic>
    </p:spTree>
    <p:extLst>
      <p:ext uri="{BB962C8B-B14F-4D97-AF65-F5344CB8AC3E}">
        <p14:creationId xmlns:p14="http://schemas.microsoft.com/office/powerpoint/2010/main" val="1859745891"/>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Viewing Limitations</a:t>
            </a:r>
          </a:p>
        </p:txBody>
      </p:sp>
      <p:sp>
        <p:nvSpPr>
          <p:cNvPr id="3" name="Content Placeholder 2"/>
          <p:cNvSpPr>
            <a:spLocks noGrp="1"/>
          </p:cNvSpPr>
          <p:nvPr>
            <p:ph idx="1"/>
          </p:nvPr>
        </p:nvSpPr>
        <p:spPr>
          <a:xfrm>
            <a:off x="5583715" y="1981201"/>
            <a:ext cx="3331685" cy="4543424"/>
          </a:xfrm>
        </p:spPr>
        <p:txBody>
          <a:bodyPr/>
          <a:lstStyle/>
          <a:p>
            <a:r>
              <a:rPr lang="en-US" sz="1800" b="1" dirty="0"/>
              <a:t>Air Pollution</a:t>
            </a:r>
            <a:r>
              <a:rPr lang="en-US" sz="1800" dirty="0"/>
              <a:t>: In the US, pollutants from power plants and vehicle exhausts are the primary cause of haze in the Eastern US.  </a:t>
            </a:r>
          </a:p>
          <a:p>
            <a:r>
              <a:rPr lang="en-US" sz="1800" b="1" dirty="0"/>
              <a:t>Natural Conditions</a:t>
            </a:r>
            <a:r>
              <a:rPr lang="en-US" sz="1800" dirty="0"/>
              <a:t>:  Air turbulence, humidity, and clouds can also interfere with your ability to view the night sky unencumbered.</a:t>
            </a:r>
          </a:p>
          <a:p>
            <a:pPr>
              <a:buNone/>
            </a:pP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55801"/>
            <a:ext cx="5355115" cy="3199681"/>
          </a:xfrm>
          <a:prstGeom prst="rect">
            <a:avLst/>
          </a:prstGeom>
        </p:spPr>
      </p:pic>
    </p:spTree>
    <p:extLst>
      <p:ext uri="{BB962C8B-B14F-4D97-AF65-F5344CB8AC3E}">
        <p14:creationId xmlns:p14="http://schemas.microsoft.com/office/powerpoint/2010/main" val="427556292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3a</a:t>
            </a:r>
            <a:endParaRPr lang="uk-UA" altLang="en-US" dirty="0"/>
          </a:p>
        </p:txBody>
      </p:sp>
      <p:sp>
        <p:nvSpPr>
          <p:cNvPr id="114691" name="Rectangle 3"/>
          <p:cNvSpPr>
            <a:spLocks noGrp="1" noChangeArrowheads="1"/>
          </p:cNvSpPr>
          <p:nvPr>
            <p:ph type="body" idx="1"/>
          </p:nvPr>
        </p:nvSpPr>
        <p:spPr>
          <a:xfrm>
            <a:off x="533401" y="1981200"/>
            <a:ext cx="8153399" cy="4687888"/>
          </a:xfrm>
        </p:spPr>
        <p:txBody>
          <a:bodyPr/>
          <a:lstStyle/>
          <a:p>
            <a:pPr marL="0" indent="0">
              <a:buNone/>
            </a:pPr>
            <a:r>
              <a:rPr lang="en-US" sz="2000" b="0" dirty="0"/>
              <a:t>Explain why binoculars and telescopes are important astronomical tools. Demonstrate or explain how these tools are used.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7" name="Picture 6">
            <a:extLst>
              <a:ext uri="{FF2B5EF4-FFF2-40B4-BE49-F238E27FC236}">
                <a16:creationId xmlns:a16="http://schemas.microsoft.com/office/drawing/2014/main" id="{24968609-CBA0-44A9-AF95-D4A0D6CCA22F}"/>
              </a:ext>
            </a:extLst>
          </p:cNvPr>
          <p:cNvPicPr>
            <a:picLocks noChangeAspect="1"/>
          </p:cNvPicPr>
          <p:nvPr/>
        </p:nvPicPr>
        <p:blipFill>
          <a:blip r:embed="rId3"/>
          <a:stretch>
            <a:fillRect/>
          </a:stretch>
        </p:blipFill>
        <p:spPr>
          <a:xfrm>
            <a:off x="1638300" y="2971800"/>
            <a:ext cx="5943600" cy="3344358"/>
          </a:xfrm>
          <a:prstGeom prst="rect">
            <a:avLst/>
          </a:prstGeom>
        </p:spPr>
      </p:pic>
    </p:spTree>
    <p:extLst>
      <p:ext uri="{BB962C8B-B14F-4D97-AF65-F5344CB8AC3E}">
        <p14:creationId xmlns:p14="http://schemas.microsoft.com/office/powerpoint/2010/main" val="3296345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Trade</a:t>
            </a:r>
          </a:p>
        </p:txBody>
      </p:sp>
      <p:sp>
        <p:nvSpPr>
          <p:cNvPr id="3" name="Content Placeholder 2"/>
          <p:cNvSpPr>
            <a:spLocks noGrp="1"/>
          </p:cNvSpPr>
          <p:nvPr>
            <p:ph idx="1"/>
          </p:nvPr>
        </p:nvSpPr>
        <p:spPr>
          <a:xfrm>
            <a:off x="533400" y="4876799"/>
            <a:ext cx="8286750" cy="1647825"/>
          </a:xfrm>
        </p:spPr>
        <p:txBody>
          <a:bodyPr/>
          <a:lstStyle/>
          <a:p>
            <a:r>
              <a:rPr lang="en-US" sz="1800" dirty="0"/>
              <a:t>You can observe objects in the night sky with your unaided eye. </a:t>
            </a:r>
          </a:p>
          <a:p>
            <a:r>
              <a:rPr lang="en-US" sz="1800" dirty="0"/>
              <a:t>However, with binoculars or a telescope, the images you see will appear brighter and larger.</a:t>
            </a:r>
          </a:p>
          <a:p>
            <a:r>
              <a:rPr lang="en-US" sz="1800" dirty="0"/>
              <a:t>They collect more light than the human eye, so you can see more stars. </a:t>
            </a:r>
          </a:p>
          <a:p>
            <a:r>
              <a:rPr lang="en-US" sz="1800" dirty="0"/>
              <a:t>They also improve the clarity and intensify the colors of the stars you see.</a:t>
            </a:r>
          </a:p>
        </p:txBody>
      </p:sp>
      <p:pic>
        <p:nvPicPr>
          <p:cNvPr id="5" name="Picture 4"/>
          <p:cNvPicPr>
            <a:picLocks noChangeAspect="1"/>
          </p:cNvPicPr>
          <p:nvPr/>
        </p:nvPicPr>
        <p:blipFill>
          <a:blip r:embed="rId2"/>
          <a:stretch>
            <a:fillRect/>
          </a:stretch>
        </p:blipFill>
        <p:spPr>
          <a:xfrm>
            <a:off x="2133600" y="1828800"/>
            <a:ext cx="4876800" cy="2743200"/>
          </a:xfrm>
          <a:prstGeom prst="rect">
            <a:avLst/>
          </a:prstGeom>
        </p:spPr>
      </p:pic>
    </p:spTree>
    <p:extLst>
      <p:ext uri="{BB962C8B-B14F-4D97-AF65-F5344CB8AC3E}">
        <p14:creationId xmlns:p14="http://schemas.microsoft.com/office/powerpoint/2010/main" val="1543253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Binoculars</a:t>
            </a:r>
          </a:p>
        </p:txBody>
      </p:sp>
      <p:sp>
        <p:nvSpPr>
          <p:cNvPr id="3" name="Content Placeholder 2"/>
          <p:cNvSpPr>
            <a:spLocks noGrp="1"/>
          </p:cNvSpPr>
          <p:nvPr>
            <p:ph sz="half" idx="1"/>
          </p:nvPr>
        </p:nvSpPr>
        <p:spPr>
          <a:xfrm>
            <a:off x="457200" y="1828799"/>
            <a:ext cx="3740150" cy="4695825"/>
          </a:xfrm>
        </p:spPr>
        <p:txBody>
          <a:bodyPr>
            <a:normAutofit/>
          </a:bodyPr>
          <a:lstStyle/>
          <a:p>
            <a:r>
              <a:rPr lang="en-US" sz="1800" dirty="0"/>
              <a:t>Binoculars allow you to use both eyes to view. </a:t>
            </a:r>
          </a:p>
          <a:p>
            <a:r>
              <a:rPr lang="en-US" sz="1800" dirty="0"/>
              <a:t>Binoculars show the image the right way up (as opposed to telescopes that show the image upside down). </a:t>
            </a:r>
          </a:p>
          <a:p>
            <a:r>
              <a:rPr lang="en-US" sz="1800" dirty="0"/>
              <a:t>Binoculars are easier to transport and can be handheld.  </a:t>
            </a:r>
          </a:p>
          <a:p>
            <a:r>
              <a:rPr lang="en-US" sz="1800" dirty="0"/>
              <a:t>Binoculars are often cheaper than telescopes. </a:t>
            </a:r>
          </a:p>
          <a:p>
            <a:endParaRPr lang="en-US" sz="1800"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5800" y="1815980"/>
            <a:ext cx="4424827" cy="4085590"/>
          </a:xfrm>
        </p:spPr>
      </p:pic>
    </p:spTree>
    <p:extLst>
      <p:ext uri="{BB962C8B-B14F-4D97-AF65-F5344CB8AC3E}">
        <p14:creationId xmlns:p14="http://schemas.microsoft.com/office/powerpoint/2010/main" val="2931942866"/>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Binoculars</a:t>
            </a:r>
          </a:p>
        </p:txBody>
      </p:sp>
      <p:sp>
        <p:nvSpPr>
          <p:cNvPr id="5" name="Content Placeholder 4"/>
          <p:cNvSpPr>
            <a:spLocks noGrp="1"/>
          </p:cNvSpPr>
          <p:nvPr>
            <p:ph idx="1"/>
          </p:nvPr>
        </p:nvSpPr>
        <p:spPr>
          <a:xfrm>
            <a:off x="228600" y="1828800"/>
            <a:ext cx="8591550" cy="4952999"/>
          </a:xfrm>
        </p:spPr>
        <p:txBody>
          <a:bodyPr/>
          <a:lstStyle/>
          <a:p>
            <a:r>
              <a:rPr lang="en-US" sz="1800" dirty="0"/>
              <a:t>Read the manual and take whatever time is needed to learn its use and operation. </a:t>
            </a:r>
          </a:p>
          <a:p>
            <a:r>
              <a:rPr lang="en-US" sz="1800" dirty="0"/>
              <a:t>To get the clearest images out of your binoculars, you’ll need to adjust them to your eyes. To do this, find a sign or another object that doesn’t move, and stand about 30 ft. away from it. Then follow these steps:</a:t>
            </a:r>
          </a:p>
          <a:p>
            <a:pPr lvl="1">
              <a:buFont typeface="+mj-lt"/>
              <a:buAutoNum type="arabicPeriod"/>
            </a:pPr>
            <a:r>
              <a:rPr lang="en-US" sz="1600" b="0" dirty="0"/>
              <a:t>Adjust the Eye Cups - Most binoculars have adjustable </a:t>
            </a:r>
            <a:r>
              <a:rPr lang="en-US" sz="1600" b="0" i="1" dirty="0"/>
              <a:t>eye cups</a:t>
            </a:r>
            <a:r>
              <a:rPr lang="en-US" sz="1600" b="0" dirty="0"/>
              <a:t> on each eyepiece. These eye cups should be DOWN if you wear glasses, UP if you do not.</a:t>
            </a:r>
          </a:p>
          <a:p>
            <a:pPr lvl="1">
              <a:buFont typeface="+mj-lt"/>
              <a:buAutoNum type="arabicPeriod"/>
            </a:pPr>
            <a:r>
              <a:rPr lang="en-US" sz="1600" b="0" dirty="0"/>
              <a:t>Adjust the Width - Binoculars have two eyepieces connected by a </a:t>
            </a:r>
            <a:r>
              <a:rPr lang="en-US" sz="1600" b="0" i="1" dirty="0"/>
              <a:t>center hinge</a:t>
            </a:r>
            <a:r>
              <a:rPr lang="en-US" sz="1600" b="0" dirty="0"/>
              <a:t>. The eyepieces can move in and out to change how far apart they are. You want to set your eyepieces to match your eyes. To do this, first spread the eyepieces as far apart as they will go, then put the binoculars up to your eyes. Move the eyepieces together until you see the two circles in your view merge into one.</a:t>
            </a:r>
          </a:p>
          <a:p>
            <a:pPr lvl="1">
              <a:buFont typeface="+mj-lt"/>
              <a:buAutoNum type="arabicPeriod"/>
            </a:pPr>
            <a:r>
              <a:rPr lang="en-US" sz="1600" b="0" dirty="0"/>
              <a:t>Set the Focus - All binoculars have a </a:t>
            </a:r>
            <a:r>
              <a:rPr lang="en-US" sz="1600" b="0" i="1" dirty="0"/>
              <a:t>focus wheel,</a:t>
            </a:r>
            <a:r>
              <a:rPr lang="en-US" sz="1600" b="0" dirty="0"/>
              <a:t> usually in the middle, which changes the focus of both eyepieces at once. You can use this wheel to focus your binoculars every time you look at an object.</a:t>
            </a:r>
            <a:endParaRPr lang="en-US" sz="1600" dirty="0"/>
          </a:p>
        </p:txBody>
      </p:sp>
    </p:spTree>
    <p:extLst>
      <p:ext uri="{BB962C8B-B14F-4D97-AF65-F5344CB8AC3E}">
        <p14:creationId xmlns:p14="http://schemas.microsoft.com/office/powerpoint/2010/main" val="2327093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7854950" cy="508000"/>
          </a:xfrm>
        </p:spPr>
        <p:txBody>
          <a:bodyPr/>
          <a:lstStyle/>
          <a:p>
            <a:r>
              <a:rPr lang="en-US" dirty="0"/>
              <a:t>How to Use Binoculars (continued)</a:t>
            </a:r>
          </a:p>
        </p:txBody>
      </p:sp>
      <p:sp>
        <p:nvSpPr>
          <p:cNvPr id="5" name="Content Placeholder 4"/>
          <p:cNvSpPr>
            <a:spLocks noGrp="1"/>
          </p:cNvSpPr>
          <p:nvPr>
            <p:ph idx="1"/>
          </p:nvPr>
        </p:nvSpPr>
        <p:spPr>
          <a:xfrm>
            <a:off x="228600" y="1828800"/>
            <a:ext cx="8591550" cy="4952999"/>
          </a:xfrm>
        </p:spPr>
        <p:txBody>
          <a:bodyPr/>
          <a:lstStyle/>
          <a:p>
            <a:r>
              <a:rPr lang="en-US" sz="1800" dirty="0"/>
              <a:t>In addition to the focus wheel, most binoculars also have a </a:t>
            </a:r>
            <a:r>
              <a:rPr lang="en-US" sz="1800" b="1" i="1" dirty="0"/>
              <a:t>diopter ring</a:t>
            </a:r>
            <a:r>
              <a:rPr lang="en-US" sz="1800" dirty="0"/>
              <a:t>, which is a smaller adjustment wheel that adjusts a single eyepiece (usually the right one). Often the diopter is found on the eyepiece itself. The diopter allows you to set the binoculars for your particular eyes, and you need to set it only once.</a:t>
            </a:r>
          </a:p>
          <a:p>
            <a:r>
              <a:rPr lang="en-US" sz="1800" dirty="0"/>
              <a:t>Turn both the diopter and the focus wheel counter-clockwise until they stop. Now, cover the right eyepiece (or the one with the diopter adjustment ring). Looking through the left eyepiece with your left eye, turn the focus wheel until the sign comes into focus. Get it as sharp as you can.</a:t>
            </a:r>
          </a:p>
          <a:p>
            <a:r>
              <a:rPr lang="en-US" sz="1800" dirty="0"/>
              <a:t>Next, cover the left eyepiece and look at the sign using only the right eyepiece. The sign will probably be a tiny bit blurry, so turn the diopter adjustment ring until it comes into focus.</a:t>
            </a:r>
          </a:p>
          <a:p>
            <a:r>
              <a:rPr lang="en-US" sz="1800" dirty="0"/>
              <a:t>There! You’ve adjusted your binoculars for the difference between your two eyes. From now on, to focus something, you’ll only need to turn the </a:t>
            </a:r>
            <a:r>
              <a:rPr lang="en-US" sz="1800" b="1" dirty="0"/>
              <a:t>focus wheel</a:t>
            </a:r>
            <a:r>
              <a:rPr lang="en-US" sz="1800" dirty="0"/>
              <a:t>.</a:t>
            </a:r>
            <a:br>
              <a:rPr lang="en-US" sz="1800" dirty="0"/>
            </a:br>
            <a:endParaRPr lang="en-US" sz="1800" dirty="0"/>
          </a:p>
        </p:txBody>
      </p:sp>
    </p:spTree>
    <p:extLst>
      <p:ext uri="{BB962C8B-B14F-4D97-AF65-F5344CB8AC3E}">
        <p14:creationId xmlns:p14="http://schemas.microsoft.com/office/powerpoint/2010/main" val="1934131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to Use a Telescope</a:t>
            </a:r>
          </a:p>
        </p:txBody>
      </p:sp>
      <p:sp>
        <p:nvSpPr>
          <p:cNvPr id="6" name="Content Placeholder 5"/>
          <p:cNvSpPr>
            <a:spLocks noGrp="1"/>
          </p:cNvSpPr>
          <p:nvPr>
            <p:ph idx="1"/>
          </p:nvPr>
        </p:nvSpPr>
        <p:spPr>
          <a:xfrm>
            <a:off x="381000" y="1904999"/>
            <a:ext cx="8439150" cy="4619625"/>
          </a:xfrm>
        </p:spPr>
        <p:txBody>
          <a:bodyPr/>
          <a:lstStyle/>
          <a:p>
            <a:r>
              <a:rPr lang="en-US" sz="1600" b="1" dirty="0"/>
              <a:t>Read the manual </a:t>
            </a:r>
            <a:r>
              <a:rPr lang="en-US" sz="1600" dirty="0"/>
              <a:t>and take whatever time is needed to learn its use and operation. Be sure that you have assembled everything with great care. In the beginning, practice how to aim and focus your new instrument, not on the night sky, but on daytime terrestrial objects. Not only are these daytime targets bright and easy to see, but unlike night sky objects, they will not drift out of your field of view because of the rotation of the Earth.</a:t>
            </a:r>
          </a:p>
          <a:p>
            <a:r>
              <a:rPr lang="en-US" sz="1600" b="1" dirty="0"/>
              <a:t>Learn how to use the optical finder</a:t>
            </a:r>
            <a:r>
              <a:rPr lang="en-US" sz="1600" dirty="0"/>
              <a:t> (The small telescope that is held onto the top of the main telescope with a finder bracket.) Finders are an important telescope accessory, because they literally do what their name implies, help you find things! Without a finder on your telescope, you will spend most of your time trying to find objects instead of looking at them. When you look through the eyepiece, you will see a crosshair to help you center the object in the finder’s field of view.</a:t>
            </a:r>
          </a:p>
          <a:p>
            <a:r>
              <a:rPr lang="en-US" sz="1600" b="1" dirty="0"/>
              <a:t>Use Your Lowest Power Eyepiece Whenever You Start Observing. </a:t>
            </a:r>
            <a:r>
              <a:rPr lang="en-US" sz="1600" dirty="0"/>
              <a:t>It is way easier to find and center an object if you are searching for it in a wider swath of sky. The more magnification you use, the less celestial real estate you will see, and the more precise you will have to be to get your target into the field of the eyepiece. </a:t>
            </a:r>
            <a:endParaRPr lang="en-US" sz="1600" b="1" dirty="0"/>
          </a:p>
          <a:p>
            <a:r>
              <a:rPr lang="en-US" sz="1600" b="1" dirty="0"/>
              <a:t>Remember to Focus:</a:t>
            </a:r>
            <a:r>
              <a:rPr lang="en-US" sz="1600" dirty="0"/>
              <a:t> You should focus the image so that it looks as sharp as possible. </a:t>
            </a:r>
          </a:p>
          <a:p>
            <a:endParaRPr lang="en-US" sz="1600" dirty="0"/>
          </a:p>
        </p:txBody>
      </p:sp>
    </p:spTree>
    <p:extLst>
      <p:ext uri="{BB962C8B-B14F-4D97-AF65-F5344CB8AC3E}">
        <p14:creationId xmlns:p14="http://schemas.microsoft.com/office/powerpoint/2010/main" val="371687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3b</a:t>
            </a:r>
            <a:endParaRPr lang="uk-UA" altLang="en-US" dirty="0"/>
          </a:p>
        </p:txBody>
      </p:sp>
      <p:sp>
        <p:nvSpPr>
          <p:cNvPr id="114691" name="Rectangle 3"/>
          <p:cNvSpPr>
            <a:spLocks noGrp="1" noChangeArrowheads="1"/>
          </p:cNvSpPr>
          <p:nvPr>
            <p:ph type="body" idx="1"/>
          </p:nvPr>
        </p:nvSpPr>
        <p:spPr>
          <a:xfrm>
            <a:off x="533401" y="1981200"/>
            <a:ext cx="8153399" cy="4687888"/>
          </a:xfrm>
        </p:spPr>
        <p:txBody>
          <a:bodyPr/>
          <a:lstStyle/>
          <a:p>
            <a:pPr marL="0" indent="0">
              <a:buNone/>
            </a:pPr>
            <a:r>
              <a:rPr lang="en-US" sz="2000" b="0" dirty="0"/>
              <a:t>Describe the similarities and differences of several types of astronomical telescopes, including at least one that observes light beyond the visible part of the spectrum (i.e., radio, X-ray, ultraviolet, or infrared).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7C32D19F-7590-4C35-B4A3-873537AA1AE3}"/>
              </a:ext>
            </a:extLst>
          </p:cNvPr>
          <p:cNvPicPr>
            <a:picLocks noChangeAspect="1"/>
          </p:cNvPicPr>
          <p:nvPr/>
        </p:nvPicPr>
        <p:blipFill>
          <a:blip r:embed="rId3"/>
          <a:stretch>
            <a:fillRect/>
          </a:stretch>
        </p:blipFill>
        <p:spPr>
          <a:xfrm>
            <a:off x="1833562" y="3505200"/>
            <a:ext cx="5476875" cy="2809875"/>
          </a:xfrm>
          <a:prstGeom prst="rect">
            <a:avLst/>
          </a:prstGeom>
        </p:spPr>
      </p:pic>
    </p:spTree>
    <p:extLst>
      <p:ext uri="{BB962C8B-B14F-4D97-AF65-F5344CB8AC3E}">
        <p14:creationId xmlns:p14="http://schemas.microsoft.com/office/powerpoint/2010/main" val="306093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486525"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905000" y="1371600"/>
            <a:ext cx="6629400" cy="5105400"/>
          </a:xfrm>
        </p:spPr>
        <p:txBody>
          <a:bodyPr/>
          <a:lstStyle/>
          <a:p>
            <a:pPr>
              <a:buFont typeface="+mj-lt"/>
              <a:buAutoNum type="arabicPeriod" startAt="5"/>
            </a:pPr>
            <a:r>
              <a:rPr lang="en-US" sz="2000" dirty="0"/>
              <a:t>Do the following:</a:t>
            </a:r>
          </a:p>
          <a:p>
            <a:pPr marL="800100" lvl="1" indent="-342900">
              <a:buFont typeface="+mj-lt"/>
              <a:buAutoNum type="alphaLcPeriod"/>
            </a:pPr>
            <a:r>
              <a:rPr lang="en-US" sz="1600" b="0" dirty="0"/>
              <a:t>List the names of the five most visible planets. Explain which ones can appear in phases similar to lunar phases and which ones cannot, and explain why.</a:t>
            </a:r>
          </a:p>
          <a:p>
            <a:pPr marL="800100" lvl="1" indent="-342900">
              <a:buFont typeface="+mj-lt"/>
              <a:buAutoNum type="alphaLcPeriod"/>
            </a:pPr>
            <a:r>
              <a:rPr lang="en-US" sz="1600" b="0" dirty="0"/>
              <a:t>Using the Internet (with your parent's permission), books, and other resources, find out when each of the five most visible planets that you identified in requirement 5a will be observable in the evening sky during the next 12 months, then compile this information in the form of a chart or table.</a:t>
            </a:r>
          </a:p>
          <a:p>
            <a:pPr marL="800100" lvl="1" indent="-342900">
              <a:buFont typeface="+mj-lt"/>
              <a:buAutoNum type="alphaLcPeriod"/>
            </a:pPr>
            <a:r>
              <a:rPr lang="en-US" sz="1600" b="0" dirty="0"/>
              <a:t>Describe the motion of the planets across the sky.</a:t>
            </a:r>
          </a:p>
          <a:p>
            <a:pPr marL="800100" lvl="1" indent="-342900">
              <a:buFont typeface="+mj-lt"/>
              <a:buAutoNum type="alphaLcPeriod"/>
            </a:pPr>
            <a:r>
              <a:rPr lang="en-US" sz="1600" b="0" dirty="0"/>
              <a:t>Observe a planet and describe what you saw.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0668"/>
            <a:ext cx="914400" cy="933450"/>
          </a:xfrm>
          <a:prstGeom prst="rect">
            <a:avLst/>
          </a:prstGeom>
        </p:spPr>
      </p:pic>
    </p:spTree>
    <p:extLst>
      <p:ext uri="{BB962C8B-B14F-4D97-AF65-F5344CB8AC3E}">
        <p14:creationId xmlns:p14="http://schemas.microsoft.com/office/powerpoint/2010/main" val="1303462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Refracting Telescopes</a:t>
            </a:r>
          </a:p>
        </p:txBody>
      </p:sp>
      <p:sp>
        <p:nvSpPr>
          <p:cNvPr id="3" name="Content Placeholder 2"/>
          <p:cNvSpPr>
            <a:spLocks noGrp="1"/>
          </p:cNvSpPr>
          <p:nvPr>
            <p:ph idx="1"/>
          </p:nvPr>
        </p:nvSpPr>
        <p:spPr>
          <a:xfrm>
            <a:off x="457200" y="3962400"/>
            <a:ext cx="8229600" cy="2590800"/>
          </a:xfrm>
        </p:spPr>
        <p:txBody>
          <a:bodyPr>
            <a:normAutofit/>
          </a:bodyPr>
          <a:lstStyle/>
          <a:p>
            <a:r>
              <a:rPr lang="en-US" sz="1800" b="1" dirty="0"/>
              <a:t>Refracting telescopes: </a:t>
            </a:r>
            <a:r>
              <a:rPr lang="en-US" sz="1800" dirty="0"/>
              <a:t>Use a system of </a:t>
            </a:r>
            <a:r>
              <a:rPr lang="en-US" sz="1800" b="1" dirty="0"/>
              <a:t>lenses</a:t>
            </a:r>
            <a:r>
              <a:rPr lang="en-US" sz="1800" dirty="0"/>
              <a:t> to collect and focus the incoming light.  </a:t>
            </a:r>
          </a:p>
          <a:p>
            <a:r>
              <a:rPr lang="en-US" sz="1800" dirty="0"/>
              <a:t>These are the earliest type of telescopes, first patented by Galileo Galilei in 1609. </a:t>
            </a:r>
          </a:p>
          <a:p>
            <a:r>
              <a:rPr lang="en-US" sz="1800" dirty="0"/>
              <a:t>Refracting telescopes are generally better for bright objects like the Moon. </a:t>
            </a:r>
          </a:p>
        </p:txBody>
      </p:sp>
      <p:pic>
        <p:nvPicPr>
          <p:cNvPr id="5" name="Picture 4"/>
          <p:cNvPicPr>
            <a:picLocks noChangeAspect="1"/>
          </p:cNvPicPr>
          <p:nvPr/>
        </p:nvPicPr>
        <p:blipFill rotWithShape="1">
          <a:blip r:embed="rId3"/>
          <a:srcRect t="20689"/>
          <a:stretch/>
        </p:blipFill>
        <p:spPr>
          <a:xfrm>
            <a:off x="1212850" y="1981200"/>
            <a:ext cx="6781800" cy="1752600"/>
          </a:xfrm>
          <a:prstGeom prst="rect">
            <a:avLst/>
          </a:prstGeom>
        </p:spPr>
      </p:pic>
    </p:spTree>
    <p:extLst>
      <p:ext uri="{BB962C8B-B14F-4D97-AF65-F5344CB8AC3E}">
        <p14:creationId xmlns:p14="http://schemas.microsoft.com/office/powerpoint/2010/main" val="3815300023"/>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Reflecting Telescopes</a:t>
            </a:r>
          </a:p>
        </p:txBody>
      </p:sp>
      <p:sp>
        <p:nvSpPr>
          <p:cNvPr id="3" name="Content Placeholder 2"/>
          <p:cNvSpPr>
            <a:spLocks noGrp="1"/>
          </p:cNvSpPr>
          <p:nvPr>
            <p:ph idx="1"/>
          </p:nvPr>
        </p:nvSpPr>
        <p:spPr>
          <a:xfrm>
            <a:off x="477331" y="4343400"/>
            <a:ext cx="8229600" cy="2168524"/>
          </a:xfrm>
        </p:spPr>
        <p:txBody>
          <a:bodyPr>
            <a:normAutofit/>
          </a:bodyPr>
          <a:lstStyle/>
          <a:p>
            <a:r>
              <a:rPr lang="en-US" sz="1800" b="1" dirty="0"/>
              <a:t>Reflecting telescopes: </a:t>
            </a:r>
            <a:r>
              <a:rPr lang="en-US" sz="1800" dirty="0"/>
              <a:t>Use a system of </a:t>
            </a:r>
            <a:r>
              <a:rPr lang="en-US" sz="1800" b="1" dirty="0"/>
              <a:t>mirrors</a:t>
            </a:r>
            <a:r>
              <a:rPr lang="en-US" sz="1800" dirty="0"/>
              <a:t> to concentrate incoming light.  </a:t>
            </a:r>
          </a:p>
          <a:p>
            <a:r>
              <a:rPr lang="en-US" sz="1800" dirty="0"/>
              <a:t>The first reflecting telescope was invented by Isaac Newton in 1668. </a:t>
            </a:r>
          </a:p>
          <a:p>
            <a:r>
              <a:rPr lang="en-US" sz="1800" dirty="0"/>
              <a:t>Reflecting telescopes are better suited for deep-sky objects like star clusters and nebulas.  </a:t>
            </a:r>
          </a:p>
        </p:txBody>
      </p:sp>
      <p:pic>
        <p:nvPicPr>
          <p:cNvPr id="4" name="Picture 3"/>
          <p:cNvPicPr>
            <a:picLocks noChangeAspect="1"/>
          </p:cNvPicPr>
          <p:nvPr/>
        </p:nvPicPr>
        <p:blipFill>
          <a:blip r:embed="rId3"/>
          <a:stretch>
            <a:fillRect/>
          </a:stretch>
        </p:blipFill>
        <p:spPr>
          <a:xfrm>
            <a:off x="1391731" y="1809749"/>
            <a:ext cx="6400800" cy="2381250"/>
          </a:xfrm>
          <a:prstGeom prst="rect">
            <a:avLst/>
          </a:prstGeom>
        </p:spPr>
      </p:pic>
    </p:spTree>
    <p:extLst>
      <p:ext uri="{BB962C8B-B14F-4D97-AF65-F5344CB8AC3E}">
        <p14:creationId xmlns:p14="http://schemas.microsoft.com/office/powerpoint/2010/main" val="4010888801"/>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Catadioptric</a:t>
            </a:r>
            <a:r>
              <a:rPr lang="en-US" dirty="0"/>
              <a:t> Telescope</a:t>
            </a:r>
          </a:p>
        </p:txBody>
      </p:sp>
      <p:sp>
        <p:nvSpPr>
          <p:cNvPr id="3" name="Content Placeholder 2"/>
          <p:cNvSpPr>
            <a:spLocks noGrp="1"/>
          </p:cNvSpPr>
          <p:nvPr>
            <p:ph idx="1"/>
          </p:nvPr>
        </p:nvSpPr>
        <p:spPr>
          <a:xfrm>
            <a:off x="533400" y="4495801"/>
            <a:ext cx="8286750" cy="1142999"/>
          </a:xfrm>
        </p:spPr>
        <p:txBody>
          <a:bodyPr/>
          <a:lstStyle/>
          <a:p>
            <a:r>
              <a:rPr lang="en-US" sz="1800" dirty="0"/>
              <a:t>The </a:t>
            </a:r>
            <a:r>
              <a:rPr lang="en-US" sz="1800" dirty="0" err="1"/>
              <a:t>catadioptric</a:t>
            </a:r>
            <a:r>
              <a:rPr lang="en-US" sz="1800" dirty="0"/>
              <a:t> telescope, also called a refracting-reflecting telescope, combines a large front lens with two mirrors. </a:t>
            </a:r>
          </a:p>
          <a:p>
            <a:r>
              <a:rPr lang="en-US" sz="1800" dirty="0"/>
              <a:t>It has a short, enclosed tube and is often portable.</a:t>
            </a:r>
          </a:p>
        </p:txBody>
      </p:sp>
      <p:pic>
        <p:nvPicPr>
          <p:cNvPr id="4" name="Picture 3"/>
          <p:cNvPicPr>
            <a:picLocks noChangeAspect="1"/>
          </p:cNvPicPr>
          <p:nvPr/>
        </p:nvPicPr>
        <p:blipFill>
          <a:blip r:embed="rId2"/>
          <a:stretch>
            <a:fillRect/>
          </a:stretch>
        </p:blipFill>
        <p:spPr>
          <a:xfrm>
            <a:off x="2339975" y="1990724"/>
            <a:ext cx="4895850" cy="2257425"/>
          </a:xfrm>
          <a:prstGeom prst="rect">
            <a:avLst/>
          </a:prstGeom>
        </p:spPr>
      </p:pic>
    </p:spTree>
    <p:extLst>
      <p:ext uri="{BB962C8B-B14F-4D97-AF65-F5344CB8AC3E}">
        <p14:creationId xmlns:p14="http://schemas.microsoft.com/office/powerpoint/2010/main" val="2003851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 Telescopes</a:t>
            </a:r>
          </a:p>
        </p:txBody>
      </p:sp>
      <p:sp>
        <p:nvSpPr>
          <p:cNvPr id="3" name="Content Placeholder 2"/>
          <p:cNvSpPr>
            <a:spLocks noGrp="1"/>
          </p:cNvSpPr>
          <p:nvPr>
            <p:ph idx="1"/>
          </p:nvPr>
        </p:nvSpPr>
        <p:spPr>
          <a:xfrm>
            <a:off x="381000" y="1828799"/>
            <a:ext cx="4343400" cy="4695825"/>
          </a:xfrm>
        </p:spPr>
        <p:txBody>
          <a:bodyPr/>
          <a:lstStyle/>
          <a:p>
            <a:r>
              <a:rPr lang="en-US" sz="1800" dirty="0"/>
              <a:t>Radio telescopes pick up images that astronomers would not be able to see otherwise. </a:t>
            </a:r>
          </a:p>
          <a:p>
            <a:r>
              <a:rPr lang="en-US" sz="1800" dirty="0"/>
              <a:t>Radio waves from space enter the telescope’s large bowl-shaped (dish) antenna, and the radio receiver picks up the signals. </a:t>
            </a:r>
          </a:p>
          <a:p>
            <a:r>
              <a:rPr lang="en-US" sz="1800" dirty="0"/>
              <a:t>A computer converts the signals into images. </a:t>
            </a:r>
          </a:p>
          <a:p>
            <a:r>
              <a:rPr lang="en-US" sz="1800" dirty="0"/>
              <a:t>Radio signals reveal details, including temperature and composition, of objects in space that give off radio waves.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676400"/>
            <a:ext cx="3704167" cy="2667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399" y="4343400"/>
            <a:ext cx="3704167" cy="2441382"/>
          </a:xfrm>
          <a:prstGeom prst="rect">
            <a:avLst/>
          </a:prstGeom>
        </p:spPr>
      </p:pic>
    </p:spTree>
    <p:extLst>
      <p:ext uri="{BB962C8B-B14F-4D97-AF65-F5344CB8AC3E}">
        <p14:creationId xmlns:p14="http://schemas.microsoft.com/office/powerpoint/2010/main" val="530299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Telescopes</a:t>
            </a:r>
          </a:p>
        </p:txBody>
      </p:sp>
      <p:sp>
        <p:nvSpPr>
          <p:cNvPr id="3" name="Content Placeholder 2"/>
          <p:cNvSpPr>
            <a:spLocks noGrp="1"/>
          </p:cNvSpPr>
          <p:nvPr>
            <p:ph idx="1"/>
          </p:nvPr>
        </p:nvSpPr>
        <p:spPr>
          <a:xfrm>
            <a:off x="304800" y="1828800"/>
            <a:ext cx="4191000" cy="4695824"/>
          </a:xfrm>
        </p:spPr>
        <p:txBody>
          <a:bodyPr/>
          <a:lstStyle/>
          <a:p>
            <a:r>
              <a:rPr lang="en-US" sz="1800" dirty="0"/>
              <a:t>X-ray telescopes help scientists determine the galaxy’s hot spots. </a:t>
            </a:r>
          </a:p>
          <a:p>
            <a:r>
              <a:rPr lang="en-US" sz="1800" dirty="0"/>
              <a:t>X-rays from distant galaxies are absorbed by Earth’s atmosphere, making them impossible to study from the ground.</a:t>
            </a:r>
          </a:p>
          <a:p>
            <a:r>
              <a:rPr lang="en-US" sz="1800" dirty="0"/>
              <a:t>Cosmic X-rays—the invisible radiation emitted from very hot help scientists study dying stars, colliding galaxies, and quasars, extremely bright </a:t>
            </a:r>
            <a:r>
              <a:rPr lang="en-US" sz="1800" dirty="0" err="1"/>
              <a:t>starlike</a:t>
            </a:r>
            <a:r>
              <a:rPr lang="en-US" sz="1800" dirty="0"/>
              <a:t> objects that give off enormous amounts of energy.</a:t>
            </a:r>
          </a:p>
        </p:txBody>
      </p:sp>
      <p:pic>
        <p:nvPicPr>
          <p:cNvPr id="5" name="Picture 4"/>
          <p:cNvPicPr>
            <a:picLocks noChangeAspect="1"/>
          </p:cNvPicPr>
          <p:nvPr/>
        </p:nvPicPr>
        <p:blipFill>
          <a:blip r:embed="rId2"/>
          <a:stretch>
            <a:fillRect/>
          </a:stretch>
        </p:blipFill>
        <p:spPr>
          <a:xfrm>
            <a:off x="4724400" y="4147571"/>
            <a:ext cx="4165664" cy="2343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804019"/>
            <a:ext cx="4165664" cy="2343552"/>
          </a:xfrm>
          <a:prstGeom prst="rect">
            <a:avLst/>
          </a:prstGeom>
        </p:spPr>
      </p:pic>
    </p:spTree>
    <p:extLst>
      <p:ext uri="{BB962C8B-B14F-4D97-AF65-F5344CB8AC3E}">
        <p14:creationId xmlns:p14="http://schemas.microsoft.com/office/powerpoint/2010/main" val="1869894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Multiwavelength Astronomy</a:t>
            </a:r>
          </a:p>
        </p:txBody>
      </p:sp>
      <p:pic>
        <p:nvPicPr>
          <p:cNvPr id="4" name="Content Placeholder 3" descr="Crab-nebula-1536x355.png"/>
          <p:cNvPicPr>
            <a:picLocks noGrp="1" noChangeAspect="1"/>
          </p:cNvPicPr>
          <p:nvPr>
            <p:ph idx="1"/>
          </p:nvPr>
        </p:nvPicPr>
        <p:blipFill>
          <a:blip r:embed="rId3" cstate="print"/>
          <a:stretch>
            <a:fillRect/>
          </a:stretch>
        </p:blipFill>
        <p:spPr>
          <a:xfrm>
            <a:off x="228600" y="2057400"/>
            <a:ext cx="8572180" cy="1981200"/>
          </a:xfrm>
        </p:spPr>
      </p:pic>
    </p:spTree>
    <p:extLst>
      <p:ext uri="{BB962C8B-B14F-4D97-AF65-F5344CB8AC3E}">
        <p14:creationId xmlns:p14="http://schemas.microsoft.com/office/powerpoint/2010/main" val="2083387062"/>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3c</a:t>
            </a:r>
            <a:endParaRPr lang="uk-UA" altLang="en-US" dirty="0"/>
          </a:p>
        </p:txBody>
      </p:sp>
      <p:sp>
        <p:nvSpPr>
          <p:cNvPr id="114691" name="Rectangle 3"/>
          <p:cNvSpPr>
            <a:spLocks noGrp="1" noChangeArrowheads="1"/>
          </p:cNvSpPr>
          <p:nvPr>
            <p:ph type="body" idx="1"/>
          </p:nvPr>
        </p:nvSpPr>
        <p:spPr>
          <a:xfrm>
            <a:off x="533401" y="1981200"/>
            <a:ext cx="8153399" cy="4687888"/>
          </a:xfrm>
        </p:spPr>
        <p:txBody>
          <a:bodyPr/>
          <a:lstStyle/>
          <a:p>
            <a:pPr marL="0" indent="0">
              <a:buNone/>
            </a:pPr>
            <a:r>
              <a:rPr lang="en-US" sz="2000" b="0" dirty="0"/>
              <a:t>Explain the purposes of at least three instruments used with astronomical telescopes.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A4016C3C-BAB5-409A-921A-F4EF2F9CD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895600"/>
            <a:ext cx="6248400" cy="3124200"/>
          </a:xfrm>
          <a:prstGeom prst="rect">
            <a:avLst/>
          </a:prstGeom>
        </p:spPr>
      </p:pic>
    </p:spTree>
    <p:extLst>
      <p:ext uri="{BB962C8B-B14F-4D97-AF65-F5344CB8AC3E}">
        <p14:creationId xmlns:p14="http://schemas.microsoft.com/office/powerpoint/2010/main" val="1085018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Instruments Used with Telescopes</a:t>
            </a:r>
          </a:p>
        </p:txBody>
      </p:sp>
      <p:sp>
        <p:nvSpPr>
          <p:cNvPr id="3" name="Content Placeholder 2"/>
          <p:cNvSpPr>
            <a:spLocks noGrp="1"/>
          </p:cNvSpPr>
          <p:nvPr>
            <p:ph sz="half" idx="1"/>
          </p:nvPr>
        </p:nvSpPr>
        <p:spPr>
          <a:xfrm>
            <a:off x="381000" y="4688340"/>
            <a:ext cx="8458200" cy="1788660"/>
          </a:xfrm>
        </p:spPr>
        <p:txBody>
          <a:bodyPr>
            <a:normAutofit/>
          </a:bodyPr>
          <a:lstStyle/>
          <a:p>
            <a:r>
              <a:rPr lang="en-US" sz="1800" b="1" dirty="0"/>
              <a:t>Spectrograph</a:t>
            </a:r>
            <a:r>
              <a:rPr lang="en-US" sz="1800" dirty="0"/>
              <a:t>: An instrument that separates light coming from a star into a pattern of colored lines (or spectrum).  </a:t>
            </a:r>
          </a:p>
          <a:p>
            <a:r>
              <a:rPr lang="en-US" sz="1800" dirty="0"/>
              <a:t>The more these lines are shifted to the red end of the spectrum, the farther away the star is from us. </a:t>
            </a:r>
          </a:p>
          <a:p>
            <a:r>
              <a:rPr lang="en-US" sz="1800" dirty="0"/>
              <a:t>This is how we find the distance to stars in our part of the galaxy.  </a:t>
            </a:r>
          </a:p>
          <a:p>
            <a:endParaRPr lang="en-US" sz="18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24000" y="1828800"/>
            <a:ext cx="6172200" cy="2645228"/>
          </a:xfrm>
        </p:spPr>
      </p:pic>
    </p:spTree>
    <p:extLst>
      <p:ext uri="{BB962C8B-B14F-4D97-AF65-F5344CB8AC3E}">
        <p14:creationId xmlns:p14="http://schemas.microsoft.com/office/powerpoint/2010/main" val="3522318687"/>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Instruments Used with Telescopes</a:t>
            </a:r>
          </a:p>
        </p:txBody>
      </p:sp>
      <p:sp>
        <p:nvSpPr>
          <p:cNvPr id="3" name="Content Placeholder 2"/>
          <p:cNvSpPr>
            <a:spLocks noGrp="1"/>
          </p:cNvSpPr>
          <p:nvPr>
            <p:ph idx="1"/>
          </p:nvPr>
        </p:nvSpPr>
        <p:spPr>
          <a:xfrm>
            <a:off x="457200" y="1904999"/>
            <a:ext cx="3505200" cy="4619625"/>
          </a:xfrm>
        </p:spPr>
        <p:txBody>
          <a:bodyPr>
            <a:normAutofit/>
          </a:bodyPr>
          <a:lstStyle/>
          <a:p>
            <a:pPr fontAlgn="base"/>
            <a:r>
              <a:rPr lang="en-US" sz="1800" b="1" dirty="0" err="1"/>
              <a:t>Filar</a:t>
            </a:r>
            <a:r>
              <a:rPr lang="en-US" sz="1800" b="1" dirty="0"/>
              <a:t> Micrometer</a:t>
            </a:r>
            <a:r>
              <a:rPr lang="en-US" sz="1800" dirty="0"/>
              <a:t>:  Identifies the distance between two objects that are very close together.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81200"/>
            <a:ext cx="4088891" cy="4010025"/>
          </a:xfrm>
          <a:prstGeom prst="rect">
            <a:avLst/>
          </a:prstGeom>
        </p:spPr>
      </p:pic>
    </p:spTree>
    <p:extLst>
      <p:ext uri="{BB962C8B-B14F-4D97-AF65-F5344CB8AC3E}">
        <p14:creationId xmlns:p14="http://schemas.microsoft.com/office/powerpoint/2010/main" val="3857676839"/>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Instruments Used with Telescopes</a:t>
            </a:r>
          </a:p>
        </p:txBody>
      </p:sp>
      <p:sp>
        <p:nvSpPr>
          <p:cNvPr id="3" name="Content Placeholder 2"/>
          <p:cNvSpPr>
            <a:spLocks noGrp="1"/>
          </p:cNvSpPr>
          <p:nvPr>
            <p:ph idx="1"/>
          </p:nvPr>
        </p:nvSpPr>
        <p:spPr>
          <a:xfrm>
            <a:off x="457200" y="1752599"/>
            <a:ext cx="4267200" cy="4772025"/>
          </a:xfrm>
        </p:spPr>
        <p:txBody>
          <a:bodyPr>
            <a:normAutofit/>
          </a:bodyPr>
          <a:lstStyle/>
          <a:p>
            <a:pPr fontAlgn="base"/>
            <a:r>
              <a:rPr lang="en-US" sz="1800" b="1" dirty="0"/>
              <a:t>Photometer:  </a:t>
            </a:r>
            <a:r>
              <a:rPr lang="en-US" sz="1800" dirty="0"/>
              <a:t>Measures the brightness (luminosity) of a star; that is, the magnitude. </a:t>
            </a:r>
          </a:p>
          <a:p>
            <a:pPr fontAlgn="base"/>
            <a:r>
              <a:rPr lang="en-US" sz="1800" dirty="0"/>
              <a:t>By knowing the magnitude and the distance, astronomers can determine the size of the star, which helps identify their age. </a:t>
            </a:r>
          </a:p>
          <a:p>
            <a:pPr fontAlgn="base"/>
            <a:endParaRPr lang="en-US" sz="1800" dirty="0"/>
          </a:p>
          <a:p>
            <a:pPr fontAlgn="base"/>
            <a:endParaRPr lang="en-US" sz="1800" dirty="0"/>
          </a:p>
          <a:p>
            <a:pPr fontAlgn="base"/>
            <a:r>
              <a:rPr lang="en-US" sz="1800" dirty="0"/>
              <a:t>Photometers are also used to discover exoplanets (planets orbiting other stars).</a:t>
            </a:r>
          </a:p>
          <a:p>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752600"/>
            <a:ext cx="3852425" cy="27749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4493683"/>
            <a:ext cx="3852425" cy="2234407"/>
          </a:xfrm>
          <a:prstGeom prst="rect">
            <a:avLst/>
          </a:prstGeom>
        </p:spPr>
      </p:pic>
    </p:spTree>
    <p:extLst>
      <p:ext uri="{BB962C8B-B14F-4D97-AF65-F5344CB8AC3E}">
        <p14:creationId xmlns:p14="http://schemas.microsoft.com/office/powerpoint/2010/main" val="395916561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486525"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905000" y="1447800"/>
            <a:ext cx="6553200" cy="4789488"/>
          </a:xfrm>
        </p:spPr>
        <p:txBody>
          <a:bodyPr/>
          <a:lstStyle/>
          <a:p>
            <a:pPr>
              <a:buFont typeface="+mj-lt"/>
              <a:buAutoNum type="arabicPeriod" startAt="6"/>
            </a:pPr>
            <a:r>
              <a:rPr lang="en-US" sz="2000" dirty="0"/>
              <a:t>Do the following:</a:t>
            </a:r>
          </a:p>
          <a:p>
            <a:pPr marL="800100" lvl="1" indent="-342900">
              <a:buFont typeface="+mj-lt"/>
              <a:buAutoNum type="alphaLcPeriod"/>
            </a:pPr>
            <a:r>
              <a:rPr lang="en-US" sz="1600" b="0" dirty="0"/>
              <a:t>Sketch the face of the Moon and indicate at least five seas and five craters. Label these landmarks.</a:t>
            </a:r>
          </a:p>
          <a:p>
            <a:pPr marL="800100" lvl="1" indent="-342900">
              <a:buFont typeface="+mj-lt"/>
              <a:buAutoNum type="alphaLcPeriod"/>
            </a:pPr>
            <a:r>
              <a:rPr lang="en-US" sz="1600" b="0" dirty="0"/>
              <a:t>Sketch the phase and the position of the Moon at the same hour and place, for four nights (or days) within a one week period. Include landmarks on the horizon such as hills, trees, and buildings. Explain the changes you observe.</a:t>
            </a:r>
          </a:p>
          <a:p>
            <a:pPr marL="800100" lvl="1" indent="-342900">
              <a:buFont typeface="+mj-lt"/>
              <a:buAutoNum type="alphaLcPeriod"/>
            </a:pPr>
            <a:r>
              <a:rPr lang="en-US" sz="1600" b="0" dirty="0"/>
              <a:t>List the factors that keep the Moon in orbit around Earth.</a:t>
            </a:r>
          </a:p>
          <a:p>
            <a:pPr marL="800100" lvl="1" indent="-342900">
              <a:buFont typeface="+mj-lt"/>
              <a:buAutoNum type="alphaLcPeriod"/>
            </a:pPr>
            <a:r>
              <a:rPr lang="en-US" sz="1600" b="0" dirty="0"/>
              <a:t>With the aid of diagrams, explain the relative positions of the Sun, Earth, and the Moon at the times of lunar and solar eclipses, and at the times of new, first-quarter, full, and last-quarter phases of the Moon.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914400" cy="933450"/>
          </a:xfrm>
          <a:prstGeom prst="rect">
            <a:avLst/>
          </a:prstGeom>
        </p:spPr>
      </p:pic>
    </p:spTree>
    <p:extLst>
      <p:ext uri="{BB962C8B-B14F-4D97-AF65-F5344CB8AC3E}">
        <p14:creationId xmlns:p14="http://schemas.microsoft.com/office/powerpoint/2010/main" val="4118307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3d</a:t>
            </a:r>
            <a:endParaRPr lang="uk-UA" altLang="en-US" dirty="0"/>
          </a:p>
        </p:txBody>
      </p:sp>
      <p:sp>
        <p:nvSpPr>
          <p:cNvPr id="114691" name="Rectangle 3"/>
          <p:cNvSpPr>
            <a:spLocks noGrp="1" noChangeArrowheads="1"/>
          </p:cNvSpPr>
          <p:nvPr>
            <p:ph type="body" idx="1"/>
          </p:nvPr>
        </p:nvSpPr>
        <p:spPr>
          <a:xfrm>
            <a:off x="533401" y="1981200"/>
            <a:ext cx="8153399" cy="4687888"/>
          </a:xfrm>
        </p:spPr>
        <p:txBody>
          <a:bodyPr/>
          <a:lstStyle/>
          <a:p>
            <a:pPr marL="0" indent="0">
              <a:buNone/>
            </a:pPr>
            <a:r>
              <a:rPr lang="en-US" sz="2000" b="0" dirty="0"/>
              <a:t>Describe the proper care and storage of telescopes and binoculars both at home and in the field.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D9FE282F-D64D-4701-9AF9-9865B93C8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089" y="3124200"/>
            <a:ext cx="4244022" cy="2871788"/>
          </a:xfrm>
          <a:prstGeom prst="rect">
            <a:avLst/>
          </a:prstGeom>
        </p:spPr>
      </p:pic>
    </p:spTree>
    <p:extLst>
      <p:ext uri="{BB962C8B-B14F-4D97-AF65-F5344CB8AC3E}">
        <p14:creationId xmlns:p14="http://schemas.microsoft.com/office/powerpoint/2010/main" val="1710040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of Binoculars </a:t>
            </a:r>
            <a:br>
              <a:rPr lang="en-US" dirty="0"/>
            </a:br>
            <a:r>
              <a:rPr lang="en-US" dirty="0"/>
              <a:t>and Telescopes</a:t>
            </a:r>
          </a:p>
        </p:txBody>
      </p:sp>
      <p:sp>
        <p:nvSpPr>
          <p:cNvPr id="3" name="Content Placeholder 2"/>
          <p:cNvSpPr>
            <a:spLocks noGrp="1"/>
          </p:cNvSpPr>
          <p:nvPr>
            <p:ph idx="1"/>
          </p:nvPr>
        </p:nvSpPr>
        <p:spPr>
          <a:xfrm>
            <a:off x="381000" y="1752599"/>
            <a:ext cx="4953000" cy="4772025"/>
          </a:xfrm>
        </p:spPr>
        <p:txBody>
          <a:bodyPr/>
          <a:lstStyle/>
          <a:p>
            <a:r>
              <a:rPr lang="en-US" sz="1800" dirty="0"/>
              <a:t>Handle carefully and with respect. Try not to bump, shake or drop the instruments.</a:t>
            </a:r>
          </a:p>
          <a:p>
            <a:r>
              <a:rPr lang="en-US" sz="1800" dirty="0"/>
              <a:t>Keep the equipment clean. Use a microfiber cloth with cleaner specifically made for lenses to clean. Apply cleaner to the cloth, not directly to the lens. </a:t>
            </a:r>
          </a:p>
          <a:p>
            <a:r>
              <a:rPr lang="en-US" sz="1800" dirty="0"/>
              <a:t>Keep dust off lenses. Keep them covered with lens caps. </a:t>
            </a:r>
          </a:p>
          <a:p>
            <a:r>
              <a:rPr lang="en-US" sz="1800" dirty="0"/>
              <a:t>Protect the equipment from water, especially saltwater. </a:t>
            </a:r>
          </a:p>
          <a:p>
            <a:r>
              <a:rPr lang="en-US" sz="1800" dirty="0"/>
              <a:t>Use and wear the strap that comes with binoculars.</a:t>
            </a:r>
          </a:p>
          <a:p>
            <a:r>
              <a:rPr lang="en-US" sz="1800" dirty="0"/>
              <a:t>Store instruments in a cool, dry place away from humidity and extreme temperatures.  </a:t>
            </a:r>
          </a:p>
          <a:p>
            <a:pPr marL="0" indent="0">
              <a:buNone/>
            </a:pP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981200"/>
            <a:ext cx="3485445" cy="2444338"/>
          </a:xfrm>
          <a:prstGeom prst="rect">
            <a:avLst/>
          </a:prstGeom>
        </p:spPr>
      </p:pic>
    </p:spTree>
    <p:extLst>
      <p:ext uri="{BB962C8B-B14F-4D97-AF65-F5344CB8AC3E}">
        <p14:creationId xmlns:p14="http://schemas.microsoft.com/office/powerpoint/2010/main" val="1466497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4a</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Identify in the sky at least 10 constellations, at least four of which are in the zodiac. </a:t>
            </a:r>
          </a:p>
          <a:p>
            <a:pPr marL="800100" lvl="1" indent="-342900">
              <a:buFont typeface="+mj-lt"/>
              <a:buAutoNum type="alphaLcPeriod"/>
            </a:pPr>
            <a:endParaRPr lang="en-US" sz="16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5" name="Picture 4">
            <a:extLst>
              <a:ext uri="{FF2B5EF4-FFF2-40B4-BE49-F238E27FC236}">
                <a16:creationId xmlns:a16="http://schemas.microsoft.com/office/drawing/2014/main" id="{192E174F-4547-4924-BB78-6C7E8516B202}"/>
              </a:ext>
            </a:extLst>
          </p:cNvPr>
          <p:cNvPicPr>
            <a:picLocks noChangeAspect="1"/>
          </p:cNvPicPr>
          <p:nvPr/>
        </p:nvPicPr>
        <p:blipFill>
          <a:blip r:embed="rId3"/>
          <a:stretch>
            <a:fillRect/>
          </a:stretch>
        </p:blipFill>
        <p:spPr>
          <a:xfrm>
            <a:off x="2562019" y="2514600"/>
            <a:ext cx="4019962" cy="4013478"/>
          </a:xfrm>
          <a:prstGeom prst="rect">
            <a:avLst/>
          </a:prstGeom>
        </p:spPr>
      </p:pic>
    </p:spTree>
    <p:extLst>
      <p:ext uri="{BB962C8B-B14F-4D97-AF65-F5344CB8AC3E}">
        <p14:creationId xmlns:p14="http://schemas.microsoft.com/office/powerpoint/2010/main" val="461684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Constellations</a:t>
            </a:r>
          </a:p>
        </p:txBody>
      </p:sp>
      <p:sp>
        <p:nvSpPr>
          <p:cNvPr id="3" name="Content Placeholder 2"/>
          <p:cNvSpPr>
            <a:spLocks noGrp="1"/>
          </p:cNvSpPr>
          <p:nvPr>
            <p:ph idx="1"/>
          </p:nvPr>
        </p:nvSpPr>
        <p:spPr>
          <a:xfrm>
            <a:off x="228600" y="1828799"/>
            <a:ext cx="4114800" cy="4953001"/>
          </a:xfrm>
        </p:spPr>
        <p:txBody>
          <a:bodyPr>
            <a:normAutofit/>
          </a:bodyPr>
          <a:lstStyle/>
          <a:p>
            <a:r>
              <a:rPr lang="en-US" sz="1900" dirty="0"/>
              <a:t>Constellations are groups of visible stars that form a perceived outline or patter, typically representing an animal, mythological being, or object. </a:t>
            </a:r>
          </a:p>
          <a:p>
            <a:r>
              <a:rPr lang="en-US" sz="1900" dirty="0"/>
              <a:t>In 1922, the International Astronomical Union (IAU) codified the modern sky map and adopted official constellation boundaries. </a:t>
            </a:r>
          </a:p>
          <a:p>
            <a:r>
              <a:rPr lang="en-US" sz="1900" dirty="0"/>
              <a:t>There are 88 official constellations in the sky.  </a:t>
            </a:r>
          </a:p>
          <a:p>
            <a:endParaRPr lang="en-US" dirty="0"/>
          </a:p>
          <a:p>
            <a:endParaRPr lang="en-US" dirty="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828799"/>
            <a:ext cx="4461254" cy="4580121"/>
          </a:xfrm>
          <a:prstGeom prst="rect">
            <a:avLst/>
          </a:prstGeom>
        </p:spPr>
      </p:pic>
    </p:spTree>
    <p:extLst>
      <p:ext uri="{BB962C8B-B14F-4D97-AF65-F5344CB8AC3E}">
        <p14:creationId xmlns:p14="http://schemas.microsoft.com/office/powerpoint/2010/main" val="156165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Asterisms</a:t>
            </a:r>
          </a:p>
        </p:txBody>
      </p:sp>
      <p:sp>
        <p:nvSpPr>
          <p:cNvPr id="3" name="Content Placeholder 2"/>
          <p:cNvSpPr>
            <a:spLocks noGrp="1"/>
          </p:cNvSpPr>
          <p:nvPr>
            <p:ph idx="1"/>
          </p:nvPr>
        </p:nvSpPr>
        <p:spPr>
          <a:xfrm>
            <a:off x="304799" y="5791200"/>
            <a:ext cx="8515350" cy="838199"/>
          </a:xfrm>
        </p:spPr>
        <p:txBody>
          <a:bodyPr/>
          <a:lstStyle/>
          <a:p>
            <a:r>
              <a:rPr lang="en-US" sz="1800" dirty="0"/>
              <a:t>Asterisms are other star patterns that are used by observers.  </a:t>
            </a:r>
          </a:p>
          <a:p>
            <a:r>
              <a:rPr lang="en-US" sz="1800" dirty="0"/>
              <a:t>One asterism is the Big Dipper, which is a small section of </a:t>
            </a:r>
            <a:r>
              <a:rPr lang="en-US" sz="1800" dirty="0" err="1"/>
              <a:t>Ursa</a:t>
            </a:r>
            <a:r>
              <a:rPr lang="en-US" sz="1800" dirty="0"/>
              <a:t> Major.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755"/>
          <a:stretch/>
        </p:blipFill>
        <p:spPr>
          <a:xfrm>
            <a:off x="1981200" y="1752600"/>
            <a:ext cx="5158765" cy="3886200"/>
          </a:xfrm>
          <a:prstGeom prst="rect">
            <a:avLst/>
          </a:prstGeom>
        </p:spPr>
      </p:pic>
    </p:spTree>
    <p:extLst>
      <p:ext uri="{BB962C8B-B14F-4D97-AF65-F5344CB8AC3E}">
        <p14:creationId xmlns:p14="http://schemas.microsoft.com/office/powerpoint/2010/main" val="2146627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Circumpolar Constellations</a:t>
            </a:r>
          </a:p>
        </p:txBody>
      </p:sp>
      <p:sp>
        <p:nvSpPr>
          <p:cNvPr id="3" name="Content Placeholder 2"/>
          <p:cNvSpPr>
            <a:spLocks noGrp="1"/>
          </p:cNvSpPr>
          <p:nvPr>
            <p:ph idx="1"/>
          </p:nvPr>
        </p:nvSpPr>
        <p:spPr>
          <a:xfrm>
            <a:off x="304800" y="1752600"/>
            <a:ext cx="4603750" cy="4895850"/>
          </a:xfrm>
        </p:spPr>
        <p:txBody>
          <a:bodyPr/>
          <a:lstStyle/>
          <a:p>
            <a:r>
              <a:rPr lang="en-US" sz="1800" dirty="0"/>
              <a:t>Due to the Earth’s rotation and axial tilt, there are constellations that never appear to rise or set.  These are called </a:t>
            </a:r>
            <a:r>
              <a:rPr lang="en-US" sz="1800" b="1" dirty="0"/>
              <a:t>circumpolar constellations</a:t>
            </a:r>
            <a:r>
              <a:rPr lang="en-US" sz="1800" dirty="0"/>
              <a:t>.  </a:t>
            </a:r>
          </a:p>
          <a:p>
            <a:r>
              <a:rPr lang="en-US" sz="1800" dirty="0"/>
              <a:t>In the Northern Hemisphere (where we live), these stars cluster around the star Polaris.  Polaris is sometimes called the North Star or the Pole Star.</a:t>
            </a:r>
          </a:p>
          <a:p>
            <a:r>
              <a:rPr lang="en-US" sz="1800" dirty="0"/>
              <a:t>Northern circumpolar constellations include Ursa Major, Ursa Minor, Draco, Cepheus, Cassiopeia, and Camelopardalis.  These constellations are visible at most times of the year.</a:t>
            </a:r>
          </a:p>
          <a:p>
            <a:pPr>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828800"/>
            <a:ext cx="3886200" cy="3886200"/>
          </a:xfrm>
          <a:prstGeom prst="rect">
            <a:avLst/>
          </a:prstGeom>
        </p:spPr>
      </p:pic>
    </p:spTree>
    <p:extLst>
      <p:ext uri="{BB962C8B-B14F-4D97-AF65-F5344CB8AC3E}">
        <p14:creationId xmlns:p14="http://schemas.microsoft.com/office/powerpoint/2010/main" val="16042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Zodiac Constellations</a:t>
            </a:r>
          </a:p>
        </p:txBody>
      </p:sp>
      <p:sp>
        <p:nvSpPr>
          <p:cNvPr id="3" name="Content Placeholder 2"/>
          <p:cNvSpPr>
            <a:spLocks noGrp="1"/>
          </p:cNvSpPr>
          <p:nvPr>
            <p:ph idx="1"/>
          </p:nvPr>
        </p:nvSpPr>
        <p:spPr>
          <a:xfrm>
            <a:off x="304800" y="4800600"/>
            <a:ext cx="8515350" cy="1800225"/>
          </a:xfrm>
        </p:spPr>
        <p:txBody>
          <a:bodyPr/>
          <a:lstStyle/>
          <a:p>
            <a:r>
              <a:rPr lang="en-US" sz="1800" dirty="0"/>
              <a:t>There is a singular path that the Sun, Moon, and planets appear follow through the sky called the ecliptic.  </a:t>
            </a:r>
          </a:p>
          <a:p>
            <a:r>
              <a:rPr lang="en-US" sz="1800" dirty="0"/>
              <a:t>The 12 zodiac constellations map the ecliptic. You can see them in the evening sky during different seasons.</a:t>
            </a:r>
          </a:p>
          <a:p>
            <a:r>
              <a:rPr lang="en-US" sz="1800" dirty="0"/>
              <a:t>Astrology is the belief that the zodiac constellation that was rising at the time when you were born somehow influences your personality. </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752600"/>
            <a:ext cx="4495800" cy="2944749"/>
          </a:xfrm>
          <a:prstGeom prst="rect">
            <a:avLst/>
          </a:prstGeom>
        </p:spPr>
      </p:pic>
    </p:spTree>
    <p:extLst>
      <p:ext uri="{BB962C8B-B14F-4D97-AF65-F5344CB8AC3E}">
        <p14:creationId xmlns:p14="http://schemas.microsoft.com/office/powerpoint/2010/main" val="288360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4b</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Identify in the sky at least eight conspicuous stars, five of which are of magnitude 1 or brighter.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6" name="Picture 5">
            <a:extLst>
              <a:ext uri="{FF2B5EF4-FFF2-40B4-BE49-F238E27FC236}">
                <a16:creationId xmlns:a16="http://schemas.microsoft.com/office/drawing/2014/main" id="{1E6D8F11-B43F-4A07-B8CD-0431EF539F30}"/>
              </a:ext>
            </a:extLst>
          </p:cNvPr>
          <p:cNvPicPr>
            <a:picLocks noChangeAspect="1"/>
          </p:cNvPicPr>
          <p:nvPr/>
        </p:nvPicPr>
        <p:blipFill>
          <a:blip r:embed="rId3"/>
          <a:stretch>
            <a:fillRect/>
          </a:stretch>
        </p:blipFill>
        <p:spPr>
          <a:xfrm>
            <a:off x="3313778" y="2819400"/>
            <a:ext cx="2516444" cy="3773487"/>
          </a:xfrm>
          <a:prstGeom prst="rect">
            <a:avLst/>
          </a:prstGeom>
        </p:spPr>
      </p:pic>
    </p:spTree>
    <p:extLst>
      <p:ext uri="{BB962C8B-B14F-4D97-AF65-F5344CB8AC3E}">
        <p14:creationId xmlns:p14="http://schemas.microsoft.com/office/powerpoint/2010/main" val="8270430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Conspicuous Stars</a:t>
            </a:r>
          </a:p>
        </p:txBody>
      </p:sp>
      <p:sp>
        <p:nvSpPr>
          <p:cNvPr id="3" name="Content Placeholder 2"/>
          <p:cNvSpPr>
            <a:spLocks noGrp="1"/>
          </p:cNvSpPr>
          <p:nvPr>
            <p:ph idx="1"/>
          </p:nvPr>
        </p:nvSpPr>
        <p:spPr>
          <a:xfrm>
            <a:off x="152400" y="1828800"/>
            <a:ext cx="5638800" cy="4895850"/>
          </a:xfrm>
        </p:spPr>
        <p:txBody>
          <a:bodyPr>
            <a:normAutofit/>
          </a:bodyPr>
          <a:lstStyle/>
          <a:p>
            <a:r>
              <a:rPr lang="en-US" sz="1800" dirty="0"/>
              <a:t>A conspicuous star is a bright star that is easily seen with the naked eye.  </a:t>
            </a:r>
          </a:p>
          <a:p>
            <a:r>
              <a:rPr lang="en-US" sz="1800" dirty="0"/>
              <a:t>A star’s magnitude is a measure of how bright it is.  </a:t>
            </a:r>
          </a:p>
          <a:p>
            <a:r>
              <a:rPr lang="en-US" sz="1800" b="1" dirty="0"/>
              <a:t>Absolute magnitude </a:t>
            </a:r>
            <a:r>
              <a:rPr lang="en-US" sz="1800" dirty="0"/>
              <a:t>is the star’s true brightness if all stars were viewed from the same distance.</a:t>
            </a:r>
          </a:p>
          <a:p>
            <a:r>
              <a:rPr lang="en-US" sz="1800" b="1" dirty="0"/>
              <a:t>Apparent magnitude </a:t>
            </a:r>
            <a:r>
              <a:rPr lang="en-US" sz="1800" dirty="0"/>
              <a:t>is the brightness of a star from Earth.  </a:t>
            </a:r>
          </a:p>
          <a:p>
            <a:pPr lvl="1"/>
            <a:r>
              <a:rPr lang="en-US" sz="1600" b="0" dirty="0"/>
              <a:t>The lower the apparent magnitude number, the brighter the star.  </a:t>
            </a:r>
          </a:p>
          <a:p>
            <a:pPr lvl="1"/>
            <a:r>
              <a:rPr lang="en-US" sz="1600" b="0" dirty="0"/>
              <a:t>Stars brighter than a magnitude of 1 have a zero or negative number. </a:t>
            </a:r>
          </a:p>
          <a:p>
            <a:r>
              <a:rPr lang="en-US" sz="1800" dirty="0"/>
              <a:t>Listed here are some of the brightest stars in the sky, the constellations where they are found, and their apparent magnitude.</a:t>
            </a:r>
          </a:p>
        </p:txBody>
      </p:sp>
      <p:pic>
        <p:nvPicPr>
          <p:cNvPr id="5" name="Picture 4"/>
          <p:cNvPicPr>
            <a:picLocks noChangeAspect="1"/>
          </p:cNvPicPr>
          <p:nvPr/>
        </p:nvPicPr>
        <p:blipFill>
          <a:blip r:embed="rId3"/>
          <a:stretch>
            <a:fillRect/>
          </a:stretch>
        </p:blipFill>
        <p:spPr>
          <a:xfrm>
            <a:off x="5817367" y="1828800"/>
            <a:ext cx="3014334" cy="27736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4641850"/>
            <a:ext cx="1390269" cy="2082800"/>
          </a:xfrm>
          <a:prstGeom prst="rect">
            <a:avLst/>
          </a:prstGeom>
        </p:spPr>
      </p:pic>
      <p:sp>
        <p:nvSpPr>
          <p:cNvPr id="7" name="TextBox 6"/>
          <p:cNvSpPr txBox="1"/>
          <p:nvPr/>
        </p:nvSpPr>
        <p:spPr>
          <a:xfrm>
            <a:off x="5190935" y="5791200"/>
            <a:ext cx="1295400" cy="338554"/>
          </a:xfrm>
          <a:prstGeom prst="rect">
            <a:avLst/>
          </a:prstGeom>
          <a:noFill/>
        </p:spPr>
        <p:txBody>
          <a:bodyPr wrap="square" rtlCol="0">
            <a:spAutoFit/>
          </a:bodyPr>
          <a:lstStyle/>
          <a:p>
            <a:r>
              <a:rPr lang="en-US" sz="1600" b="1" dirty="0"/>
              <a:t>Betelgeuse</a:t>
            </a:r>
          </a:p>
        </p:txBody>
      </p:sp>
      <p:sp>
        <p:nvSpPr>
          <p:cNvPr id="8" name="TextBox 7"/>
          <p:cNvSpPr txBox="1"/>
          <p:nvPr/>
        </p:nvSpPr>
        <p:spPr>
          <a:xfrm>
            <a:off x="8229600" y="5651500"/>
            <a:ext cx="762000" cy="338554"/>
          </a:xfrm>
          <a:prstGeom prst="rect">
            <a:avLst/>
          </a:prstGeom>
          <a:noFill/>
        </p:spPr>
        <p:txBody>
          <a:bodyPr wrap="square" rtlCol="0">
            <a:spAutoFit/>
          </a:bodyPr>
          <a:lstStyle/>
          <a:p>
            <a:r>
              <a:rPr lang="en-US" sz="1600" b="1" dirty="0"/>
              <a:t>Rigel</a:t>
            </a:r>
          </a:p>
        </p:txBody>
      </p:sp>
      <p:cxnSp>
        <p:nvCxnSpPr>
          <p:cNvPr id="10" name="Straight Arrow Connector 9"/>
          <p:cNvCxnSpPr/>
          <p:nvPr/>
        </p:nvCxnSpPr>
        <p:spPr>
          <a:xfrm flipV="1">
            <a:off x="6329268" y="5181600"/>
            <a:ext cx="528732" cy="6391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1"/>
          </p:cNvCxnSpPr>
          <p:nvPr/>
        </p:nvCxnSpPr>
        <p:spPr>
          <a:xfrm flipH="1">
            <a:off x="7772400" y="5820777"/>
            <a:ext cx="457200" cy="35142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4c</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Make two sketches of the Big Dipper or Cassiopeia from direct observation. In one sketch, show the Big Dipper’s or Cassiopeia's orientation in the early evening sky. Make another sketch, showing its position several hours later. In both sketches, show the North Star and the horizon. Record the date and time each sketch was made.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4F073387-8A3F-43D3-A39E-9FE84D45B8F7}"/>
              </a:ext>
            </a:extLst>
          </p:cNvPr>
          <p:cNvPicPr>
            <a:picLocks noChangeAspect="1"/>
          </p:cNvPicPr>
          <p:nvPr/>
        </p:nvPicPr>
        <p:blipFill>
          <a:blip r:embed="rId3"/>
          <a:stretch>
            <a:fillRect/>
          </a:stretch>
        </p:blipFill>
        <p:spPr>
          <a:xfrm>
            <a:off x="2457451" y="3810000"/>
            <a:ext cx="4648200" cy="2614613"/>
          </a:xfrm>
          <a:prstGeom prst="rect">
            <a:avLst/>
          </a:prstGeom>
        </p:spPr>
      </p:pic>
    </p:spTree>
    <p:extLst>
      <p:ext uri="{BB962C8B-B14F-4D97-AF65-F5344CB8AC3E}">
        <p14:creationId xmlns:p14="http://schemas.microsoft.com/office/powerpoint/2010/main" val="39188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486525"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905000" y="1447800"/>
            <a:ext cx="6934200" cy="4789488"/>
          </a:xfrm>
        </p:spPr>
        <p:txBody>
          <a:bodyPr/>
          <a:lstStyle/>
          <a:p>
            <a:pPr>
              <a:buFont typeface="+mj-lt"/>
              <a:buAutoNum type="arabicPeriod" startAt="7"/>
            </a:pPr>
            <a:r>
              <a:rPr lang="en-US" sz="2000" dirty="0"/>
              <a:t>Do the following:</a:t>
            </a:r>
          </a:p>
          <a:p>
            <a:pPr marL="800100" lvl="1" indent="-342900">
              <a:buFont typeface="+mj-lt"/>
              <a:buAutoNum type="alphaLcPeriod"/>
            </a:pPr>
            <a:r>
              <a:rPr lang="en-US" sz="1600" b="0" dirty="0"/>
              <a:t>Describe the composition of the Sun, its relationship to other stars, and some effects of its radiation on Earth's weather and communications.</a:t>
            </a:r>
          </a:p>
          <a:p>
            <a:pPr marL="800100" lvl="1" indent="-342900">
              <a:buFont typeface="+mj-lt"/>
              <a:buAutoNum type="alphaLcPeriod"/>
            </a:pPr>
            <a:r>
              <a:rPr lang="en-US" sz="1600" b="0" dirty="0"/>
              <a:t>Define sunspots and describe some of the effects they may have on solar radiation.</a:t>
            </a:r>
          </a:p>
          <a:p>
            <a:pPr marL="800100" lvl="1" indent="-342900">
              <a:buFont typeface="+mj-lt"/>
              <a:buAutoNum type="alphaLcPeriod"/>
            </a:pPr>
            <a:r>
              <a:rPr lang="en-US" sz="1600" b="0" dirty="0"/>
              <a:t>Identify at least one red star, one blue star, and one yellow star (other than the Sun). Explain the meaning of these colors.</a:t>
            </a:r>
          </a:p>
          <a:p>
            <a:pPr marL="457200" indent="-457200">
              <a:lnSpc>
                <a:spcPct val="80000"/>
              </a:lnSpc>
              <a:buFont typeface="+mj-lt"/>
              <a:buAutoNum type="arabicPeriod" startAt="9"/>
            </a:pPr>
            <a:endParaRPr lang="en-US" alt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914400" cy="933450"/>
          </a:xfrm>
          <a:prstGeom prst="rect">
            <a:avLst/>
          </a:prstGeom>
        </p:spPr>
      </p:pic>
    </p:spTree>
    <p:extLst>
      <p:ext uri="{BB962C8B-B14F-4D97-AF65-F5344CB8AC3E}">
        <p14:creationId xmlns:p14="http://schemas.microsoft.com/office/powerpoint/2010/main" val="2791847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Dipper and North Star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200" y="2076450"/>
            <a:ext cx="7315200" cy="4000500"/>
          </a:xfrm>
        </p:spPr>
      </p:pic>
    </p:spTree>
    <p:extLst>
      <p:ext uri="{BB962C8B-B14F-4D97-AF65-F5344CB8AC3E}">
        <p14:creationId xmlns:p14="http://schemas.microsoft.com/office/powerpoint/2010/main" val="3628445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83C4-BE37-4A72-95DC-E5A1885F332C}"/>
              </a:ext>
            </a:extLst>
          </p:cNvPr>
          <p:cNvSpPr>
            <a:spLocks noGrp="1"/>
          </p:cNvSpPr>
          <p:nvPr>
            <p:ph type="title"/>
          </p:nvPr>
        </p:nvSpPr>
        <p:spPr/>
        <p:txBody>
          <a:bodyPr/>
          <a:lstStyle/>
          <a:p>
            <a:r>
              <a:rPr lang="en-US" dirty="0"/>
              <a:t>Cassiopeia</a:t>
            </a:r>
          </a:p>
        </p:txBody>
      </p:sp>
      <p:pic>
        <p:nvPicPr>
          <p:cNvPr id="4" name="Content Placeholder 4">
            <a:extLst>
              <a:ext uri="{FF2B5EF4-FFF2-40B4-BE49-F238E27FC236}">
                <a16:creationId xmlns:a16="http://schemas.microsoft.com/office/drawing/2014/main" id="{512E4F62-B234-48AF-BF56-1E3F234582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756" b="27431"/>
          <a:stretch/>
        </p:blipFill>
        <p:spPr>
          <a:xfrm>
            <a:off x="1193800" y="1872343"/>
            <a:ext cx="7264400" cy="4635632"/>
          </a:xfrm>
        </p:spPr>
      </p:pic>
    </p:spTree>
    <p:extLst>
      <p:ext uri="{BB962C8B-B14F-4D97-AF65-F5344CB8AC3E}">
        <p14:creationId xmlns:p14="http://schemas.microsoft.com/office/powerpoint/2010/main" val="1642399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of Constellations</a:t>
            </a:r>
          </a:p>
        </p:txBody>
      </p:sp>
      <p:sp>
        <p:nvSpPr>
          <p:cNvPr id="3" name="Content Placeholder 2"/>
          <p:cNvSpPr>
            <a:spLocks noGrp="1"/>
          </p:cNvSpPr>
          <p:nvPr>
            <p:ph idx="1"/>
          </p:nvPr>
        </p:nvSpPr>
        <p:spPr>
          <a:xfrm>
            <a:off x="609600" y="4623910"/>
            <a:ext cx="8134350" cy="2113493"/>
          </a:xfrm>
        </p:spPr>
        <p:txBody>
          <a:bodyPr>
            <a:normAutofit lnSpcReduction="10000"/>
          </a:bodyPr>
          <a:lstStyle/>
          <a:p>
            <a:r>
              <a:rPr lang="en-US" sz="1800" dirty="0"/>
              <a:t>The Earth moves in a counterclockwise spin (from west to east), so it makes the sky appear to rotate in the opposite direction, from east to west. </a:t>
            </a:r>
          </a:p>
          <a:p>
            <a:r>
              <a:rPr lang="en-US" sz="1800" dirty="0"/>
              <a:t>The east-west path that the Sun, planets, and the Moon follow is called the ecliptic.</a:t>
            </a:r>
          </a:p>
          <a:p>
            <a:r>
              <a:rPr lang="en-US" sz="1800" dirty="0"/>
              <a:t>If you watch the night sky for a few hours, you will see that the stars appear to rotate about a fixed point in the </a:t>
            </a:r>
            <a:r>
              <a:rPr lang="en-US" sz="1800" b="1" dirty="0"/>
              <a:t>sky</a:t>
            </a:r>
            <a:r>
              <a:rPr lang="en-US" sz="1800" dirty="0"/>
              <a:t> (which happens to be near the pole star, Polaris). </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05000" y="1752600"/>
            <a:ext cx="5289550" cy="277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14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4d</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Explain what we see when we look at the Milky Way.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E7B6FACE-A733-40CA-99D3-5FAD97579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1" y="2743200"/>
            <a:ext cx="6248400" cy="3513524"/>
          </a:xfrm>
          <a:prstGeom prst="rect">
            <a:avLst/>
          </a:prstGeom>
        </p:spPr>
      </p:pic>
    </p:spTree>
    <p:extLst>
      <p:ext uri="{BB962C8B-B14F-4D97-AF65-F5344CB8AC3E}">
        <p14:creationId xmlns:p14="http://schemas.microsoft.com/office/powerpoint/2010/main" val="2877026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Milky Way</a:t>
            </a:r>
          </a:p>
        </p:txBody>
      </p:sp>
      <p:sp>
        <p:nvSpPr>
          <p:cNvPr id="3" name="Content Placeholder 2"/>
          <p:cNvSpPr>
            <a:spLocks noGrp="1"/>
          </p:cNvSpPr>
          <p:nvPr>
            <p:ph idx="1"/>
          </p:nvPr>
        </p:nvSpPr>
        <p:spPr>
          <a:xfrm>
            <a:off x="609600" y="4191000"/>
            <a:ext cx="8134350" cy="2562224"/>
          </a:xfrm>
        </p:spPr>
        <p:txBody>
          <a:bodyPr>
            <a:normAutofit/>
          </a:bodyPr>
          <a:lstStyle/>
          <a:p>
            <a:pPr fontAlgn="base"/>
            <a:r>
              <a:rPr lang="en-US" sz="1800" dirty="0"/>
              <a:t>Our solar system is part of a spiral galaxy called the Milky Way. </a:t>
            </a:r>
          </a:p>
          <a:p>
            <a:pPr fontAlgn="base"/>
            <a:r>
              <a:rPr lang="en-US" sz="1800" dirty="0"/>
              <a:t>Our galaxy's vast rotating disk of stars spans at least 170,000 light-years, and possibly up to 200,000 light-years.</a:t>
            </a:r>
          </a:p>
          <a:p>
            <a:pPr fontAlgn="base"/>
            <a:r>
              <a:rPr lang="en-US" sz="1800" dirty="0"/>
              <a:t>When we look up and see the Milky Way in the sky, we are looking edge-on at our galaxy. </a:t>
            </a:r>
          </a:p>
          <a:p>
            <a:pPr fontAlgn="base"/>
            <a:r>
              <a:rPr lang="en-US" sz="1800" dirty="0"/>
              <a:t>You are located about 2/3rds of the way from the center, closer to the edge.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188" y="1707092"/>
            <a:ext cx="3984162" cy="22383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707092"/>
            <a:ext cx="2238375" cy="2238375"/>
          </a:xfrm>
          <a:prstGeom prst="rect">
            <a:avLst/>
          </a:prstGeom>
        </p:spPr>
      </p:pic>
    </p:spTree>
    <p:extLst>
      <p:ext uri="{BB962C8B-B14F-4D97-AF65-F5344CB8AC3E}">
        <p14:creationId xmlns:p14="http://schemas.microsoft.com/office/powerpoint/2010/main" val="32448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5a</a:t>
            </a:r>
            <a:endParaRPr lang="uk-UA" altLang="en-US" dirty="0"/>
          </a:p>
        </p:txBody>
      </p:sp>
      <p:sp>
        <p:nvSpPr>
          <p:cNvPr id="114691" name="Rectangle 3"/>
          <p:cNvSpPr>
            <a:spLocks noGrp="1" noChangeArrowheads="1"/>
          </p:cNvSpPr>
          <p:nvPr>
            <p:ph type="body" idx="1"/>
          </p:nvPr>
        </p:nvSpPr>
        <p:spPr>
          <a:xfrm>
            <a:off x="533401" y="1981200"/>
            <a:ext cx="8153399" cy="4687888"/>
          </a:xfrm>
        </p:spPr>
        <p:txBody>
          <a:bodyPr/>
          <a:lstStyle/>
          <a:p>
            <a:pPr marL="0" indent="0">
              <a:buNone/>
            </a:pPr>
            <a:r>
              <a:rPr lang="en-US" sz="2000" b="0" dirty="0"/>
              <a:t>List the names of the five most visible planets. Explain which ones can appear in phases similar to lunar phases and which ones cannot, and explain why.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6" name="Picture 5">
            <a:extLst>
              <a:ext uri="{FF2B5EF4-FFF2-40B4-BE49-F238E27FC236}">
                <a16:creationId xmlns:a16="http://schemas.microsoft.com/office/drawing/2014/main" id="{F204D4E1-EFF3-4257-9DD2-DDB72DAC27B4}"/>
              </a:ext>
            </a:extLst>
          </p:cNvPr>
          <p:cNvPicPr>
            <a:picLocks noChangeAspect="1"/>
          </p:cNvPicPr>
          <p:nvPr/>
        </p:nvPicPr>
        <p:blipFill>
          <a:blip r:embed="rId3"/>
          <a:stretch>
            <a:fillRect/>
          </a:stretch>
        </p:blipFill>
        <p:spPr>
          <a:xfrm>
            <a:off x="2095500" y="2895600"/>
            <a:ext cx="5029200" cy="3716238"/>
          </a:xfrm>
          <a:prstGeom prst="rect">
            <a:avLst/>
          </a:prstGeom>
        </p:spPr>
      </p:pic>
    </p:spTree>
    <p:extLst>
      <p:ext uri="{BB962C8B-B14F-4D97-AF65-F5344CB8AC3E}">
        <p14:creationId xmlns:p14="http://schemas.microsoft.com/office/powerpoint/2010/main" val="2402016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Planets</a:t>
            </a:r>
          </a:p>
        </p:txBody>
      </p:sp>
      <p:sp>
        <p:nvSpPr>
          <p:cNvPr id="3" name="Content Placeholder 2"/>
          <p:cNvSpPr>
            <a:spLocks noGrp="1"/>
          </p:cNvSpPr>
          <p:nvPr>
            <p:ph idx="1"/>
          </p:nvPr>
        </p:nvSpPr>
        <p:spPr>
          <a:xfrm>
            <a:off x="228600" y="1752599"/>
            <a:ext cx="3429000" cy="4772025"/>
          </a:xfrm>
        </p:spPr>
        <p:txBody>
          <a:bodyPr>
            <a:normAutofit/>
          </a:bodyPr>
          <a:lstStyle/>
          <a:p>
            <a:pPr fontAlgn="base"/>
            <a:r>
              <a:rPr lang="en-US" sz="1800" dirty="0"/>
              <a:t>Mercury, Venus, Mars, Jupiter, and Saturn were indentified by ancient Babylonian astronomers. </a:t>
            </a:r>
          </a:p>
          <a:p>
            <a:pPr fontAlgn="base"/>
            <a:r>
              <a:rPr lang="en-US" sz="1800" dirty="0"/>
              <a:t>Records can be found dating back to 1000 BCE.   </a:t>
            </a:r>
          </a:p>
          <a:p>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752599"/>
            <a:ext cx="5080000" cy="3810000"/>
          </a:xfrm>
          <a:prstGeom prst="rect">
            <a:avLst/>
          </a:prstGeom>
        </p:spPr>
      </p:pic>
    </p:spTree>
    <p:extLst>
      <p:ext uri="{BB962C8B-B14F-4D97-AF65-F5344CB8AC3E}">
        <p14:creationId xmlns:p14="http://schemas.microsoft.com/office/powerpoint/2010/main" val="46338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Planets</a:t>
            </a:r>
          </a:p>
        </p:txBody>
      </p:sp>
      <p:sp>
        <p:nvSpPr>
          <p:cNvPr id="3" name="Content Placeholder 2"/>
          <p:cNvSpPr>
            <a:spLocks noGrp="1"/>
          </p:cNvSpPr>
          <p:nvPr>
            <p:ph idx="1"/>
          </p:nvPr>
        </p:nvSpPr>
        <p:spPr>
          <a:xfrm>
            <a:off x="381000" y="1752600"/>
            <a:ext cx="3429000" cy="4543424"/>
          </a:xfrm>
        </p:spPr>
        <p:txBody>
          <a:bodyPr>
            <a:normAutofit/>
          </a:bodyPr>
          <a:lstStyle/>
          <a:p>
            <a:pPr fontAlgn="base"/>
            <a:r>
              <a:rPr lang="en-US" sz="1800" dirty="0"/>
              <a:t>The ‘inferior’ planets – so called because they are inside of Earth’s orbit – appear to have phases like our Moon. </a:t>
            </a:r>
          </a:p>
          <a:p>
            <a:pPr fontAlgn="base"/>
            <a:r>
              <a:rPr lang="en-US" sz="1800" dirty="0"/>
              <a:t>It is easy to see these phases on Venus with binoculars. </a:t>
            </a:r>
          </a:p>
          <a:p>
            <a:pPr fontAlgn="base"/>
            <a:r>
              <a:rPr lang="en-US" sz="1800" dirty="0"/>
              <a:t>You will need a telescope to see the phases of Mercury, but wait until the Sun has set or look before it has risen.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828800"/>
            <a:ext cx="4876800" cy="3246783"/>
          </a:xfrm>
          <a:prstGeom prst="rect">
            <a:avLst/>
          </a:prstGeom>
        </p:spPr>
      </p:pic>
    </p:spTree>
    <p:extLst>
      <p:ext uri="{BB962C8B-B14F-4D97-AF65-F5344CB8AC3E}">
        <p14:creationId xmlns:p14="http://schemas.microsoft.com/office/powerpoint/2010/main" val="202006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Planets</a:t>
            </a:r>
          </a:p>
        </p:txBody>
      </p:sp>
      <p:sp>
        <p:nvSpPr>
          <p:cNvPr id="3" name="Content Placeholder 2"/>
          <p:cNvSpPr>
            <a:spLocks noGrp="1"/>
          </p:cNvSpPr>
          <p:nvPr>
            <p:ph idx="1"/>
          </p:nvPr>
        </p:nvSpPr>
        <p:spPr>
          <a:xfrm>
            <a:off x="1187450" y="4495799"/>
            <a:ext cx="7632700" cy="2028825"/>
          </a:xfrm>
        </p:spPr>
        <p:txBody>
          <a:bodyPr>
            <a:normAutofit/>
          </a:bodyPr>
          <a:lstStyle/>
          <a:p>
            <a:pPr fontAlgn="base"/>
            <a:r>
              <a:rPr lang="en-US" sz="1800" dirty="0"/>
              <a:t>The ‘superior’ planets, Mars, Jupiter, and Saturn, are outside of Earth’s orbit. </a:t>
            </a:r>
          </a:p>
          <a:p>
            <a:pPr fontAlgn="base"/>
            <a:r>
              <a:rPr lang="en-US" sz="1800" dirty="0"/>
              <a:t>This means that we always get the same view of the planet as the Sun, and therefore cannot see the part of the planet where the sun doesn’t shine. </a:t>
            </a:r>
          </a:p>
          <a:p>
            <a:pPr fontAlgn="base"/>
            <a:r>
              <a:rPr lang="en-US" sz="1800" dirty="0"/>
              <a:t>Therefore, we are unable to see the phases.</a:t>
            </a:r>
          </a:p>
          <a:p>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828800"/>
            <a:ext cx="5715000" cy="2262188"/>
          </a:xfrm>
          <a:prstGeom prst="rect">
            <a:avLst/>
          </a:prstGeom>
        </p:spPr>
      </p:pic>
    </p:spTree>
    <p:extLst>
      <p:ext uri="{BB962C8B-B14F-4D97-AF65-F5344CB8AC3E}">
        <p14:creationId xmlns:p14="http://schemas.microsoft.com/office/powerpoint/2010/main" val="268624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Mercury</a:t>
            </a:r>
          </a:p>
        </p:txBody>
      </p:sp>
      <p:sp>
        <p:nvSpPr>
          <p:cNvPr id="3" name="Content Placeholder 2"/>
          <p:cNvSpPr>
            <a:spLocks noGrp="1"/>
          </p:cNvSpPr>
          <p:nvPr>
            <p:ph idx="1"/>
          </p:nvPr>
        </p:nvSpPr>
        <p:spPr>
          <a:xfrm>
            <a:off x="304800" y="4114800"/>
            <a:ext cx="8714128" cy="2477095"/>
          </a:xfrm>
        </p:spPr>
        <p:txBody>
          <a:bodyPr/>
          <a:lstStyle/>
          <a:p>
            <a:r>
              <a:rPr lang="en-US" sz="1800" dirty="0"/>
              <a:t>Seeing Mercury with a telescope is a big challenge! </a:t>
            </a:r>
          </a:p>
          <a:p>
            <a:r>
              <a:rPr lang="en-US" sz="1800" dirty="0"/>
              <a:t>While it occupies a place in the list of planets that can be seen with unaided eyes, spotting it can get quite difficult because Mercury is so close to the sun. </a:t>
            </a:r>
          </a:p>
          <a:p>
            <a:r>
              <a:rPr lang="en-US" sz="1800" dirty="0"/>
              <a:t>Mercury races around the sun every 88 days, which means we get several short viewing windows every year.</a:t>
            </a:r>
          </a:p>
          <a:p>
            <a:r>
              <a:rPr lang="en-US" sz="1800" dirty="0"/>
              <a:t>The downside of being so close to the sun is that it is never visible in a truly dark sky – only dawn and dusk – and then only for a few days at a time. Most of the year it is too close to the sun for us to view it.</a:t>
            </a:r>
          </a:p>
        </p:txBody>
      </p:sp>
      <p:pic>
        <p:nvPicPr>
          <p:cNvPr id="7" name="Picture 6"/>
          <p:cNvPicPr>
            <a:picLocks noChangeAspect="1"/>
          </p:cNvPicPr>
          <p:nvPr/>
        </p:nvPicPr>
        <p:blipFill>
          <a:blip r:embed="rId2"/>
          <a:stretch>
            <a:fillRect/>
          </a:stretch>
        </p:blipFill>
        <p:spPr>
          <a:xfrm>
            <a:off x="914400" y="1734179"/>
            <a:ext cx="2304123" cy="230412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708779"/>
            <a:ext cx="3689186" cy="2304123"/>
          </a:xfrm>
          <a:prstGeom prst="rect">
            <a:avLst/>
          </a:prstGeom>
        </p:spPr>
      </p:pic>
    </p:spTree>
    <p:extLst>
      <p:ext uri="{BB962C8B-B14F-4D97-AF65-F5344CB8AC3E}">
        <p14:creationId xmlns:p14="http://schemas.microsoft.com/office/powerpoint/2010/main" val="346490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486525"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905000" y="1371600"/>
            <a:ext cx="7086600" cy="5257800"/>
          </a:xfrm>
        </p:spPr>
        <p:txBody>
          <a:bodyPr/>
          <a:lstStyle/>
          <a:p>
            <a:pPr>
              <a:buFont typeface="+mj-lt"/>
              <a:buAutoNum type="arabicPeriod" startAt="8"/>
            </a:pPr>
            <a:r>
              <a:rPr lang="en-US" sz="2000" dirty="0"/>
              <a:t>With your counselor's approval and guidance, do ONE of the following:</a:t>
            </a:r>
          </a:p>
          <a:p>
            <a:pPr marL="800100" lvl="1" indent="-342900">
              <a:buFont typeface="+mj-lt"/>
              <a:buAutoNum type="alphaLcPeriod"/>
            </a:pPr>
            <a:r>
              <a:rPr lang="en-US" sz="1400" b="0" dirty="0"/>
              <a:t>Visit a planetarium or astronomical observatory. Submit a written report, a scrapbook, or a video presentation afterward to your counselor that includes the following information:</a:t>
            </a:r>
          </a:p>
          <a:p>
            <a:pPr marL="1257300" lvl="2" indent="-342900">
              <a:buFont typeface="+mj-lt"/>
              <a:buAutoNum type="arabicPeriod"/>
            </a:pPr>
            <a:r>
              <a:rPr lang="en-US" sz="1400" dirty="0"/>
              <a:t>Activities occurring there</a:t>
            </a:r>
          </a:p>
          <a:p>
            <a:pPr marL="1257300" lvl="2" indent="-342900">
              <a:buFont typeface="+mj-lt"/>
              <a:buAutoNum type="arabicPeriod"/>
            </a:pPr>
            <a:r>
              <a:rPr lang="en-US" sz="1400" dirty="0"/>
              <a:t>Exhibits and displays you saw</a:t>
            </a:r>
          </a:p>
          <a:p>
            <a:pPr marL="1257300" lvl="2" indent="-342900">
              <a:buFont typeface="+mj-lt"/>
              <a:buAutoNum type="arabicPeriod"/>
            </a:pPr>
            <a:r>
              <a:rPr lang="en-US" sz="1400" dirty="0"/>
              <a:t>Telescopes and instruments being used</a:t>
            </a:r>
          </a:p>
          <a:p>
            <a:pPr marL="1257300" lvl="2" indent="-342900">
              <a:buFont typeface="+mj-lt"/>
              <a:buAutoNum type="arabicPeriod"/>
            </a:pPr>
            <a:r>
              <a:rPr lang="en-US" sz="1400" dirty="0"/>
              <a:t>Celestial objects you observed.</a:t>
            </a:r>
          </a:p>
          <a:p>
            <a:pPr marL="800100" lvl="1" indent="-342900">
              <a:buFont typeface="+mj-lt"/>
              <a:buAutoNum type="alphaLcPeriod"/>
            </a:pPr>
            <a:r>
              <a:rPr lang="en-US" sz="1400" b="0" dirty="0"/>
              <a:t>Plan and participate in an observation session that includes using binoculars or a telescope and includes at least 10 celestial objects beyond those observed in requirement 4. These might be lunar features, Messier objects, additional constellations or planets, or artificial satellites including the International Space Station. List the celestial objects you want to observe and find each in a star chart, guidebook or by using an app. Prepare a log or notebook. Discuss with your counselor what you hope to observe prior to your observation session. Review your log or notebook with your counselor afterward.</a:t>
            </a:r>
          </a:p>
          <a:p>
            <a:pPr marL="800100" lvl="1" indent="-342900">
              <a:buFont typeface="+mj-lt"/>
              <a:buAutoNum type="alphaLcPeriod"/>
            </a:pPr>
            <a:r>
              <a:rPr lang="en-US" sz="1400" b="0" dirty="0"/>
              <a:t>Plan and host a star party for your Scout troop or other group such as your class at school. Use binoculars or a telescope to show and explain celestial objects to the group.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33" y="304800"/>
            <a:ext cx="914400" cy="933450"/>
          </a:xfrm>
          <a:prstGeom prst="rect">
            <a:avLst/>
          </a:prstGeom>
        </p:spPr>
      </p:pic>
    </p:spTree>
    <p:extLst>
      <p:ext uri="{BB962C8B-B14F-4D97-AF65-F5344CB8AC3E}">
        <p14:creationId xmlns:p14="http://schemas.microsoft.com/office/powerpoint/2010/main" val="1151779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Venus</a:t>
            </a:r>
          </a:p>
        </p:txBody>
      </p:sp>
      <p:sp>
        <p:nvSpPr>
          <p:cNvPr id="3" name="Content Placeholder 2"/>
          <p:cNvSpPr>
            <a:spLocks noGrp="1"/>
          </p:cNvSpPr>
          <p:nvPr>
            <p:ph idx="1"/>
          </p:nvPr>
        </p:nvSpPr>
        <p:spPr>
          <a:xfrm>
            <a:off x="228600" y="3962399"/>
            <a:ext cx="8591550" cy="2562225"/>
          </a:xfrm>
        </p:spPr>
        <p:txBody>
          <a:bodyPr/>
          <a:lstStyle/>
          <a:p>
            <a:r>
              <a:rPr lang="en-US" sz="1800" dirty="0"/>
              <a:t>Venus is the second planet from the Sun and the third brightest object in the sky. When Venus is in the sky it is brighter than any star.</a:t>
            </a:r>
          </a:p>
          <a:p>
            <a:r>
              <a:rPr lang="en-US" sz="1800" dirty="0"/>
              <a:t>Sometimes known as “evening star” or “morning star”: Venus shines so intensely that it is often the first shiny dot to appear in the evening sky after sunset, or the last to disappear at dawn.  </a:t>
            </a:r>
          </a:p>
          <a:p>
            <a:r>
              <a:rPr lang="en-US" sz="1800" dirty="0"/>
              <a:t>However, Venus is not always in the sky. As it orbits around the Sun, moving behind the Sun, it moves out of our view. </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450" y="1719896"/>
            <a:ext cx="1702916" cy="21002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1" y="1719896"/>
            <a:ext cx="3733800" cy="2100263"/>
          </a:xfrm>
          <a:prstGeom prst="rect">
            <a:avLst/>
          </a:prstGeom>
        </p:spPr>
      </p:pic>
    </p:spTree>
    <p:extLst>
      <p:ext uri="{BB962C8B-B14F-4D97-AF65-F5344CB8AC3E}">
        <p14:creationId xmlns:p14="http://schemas.microsoft.com/office/powerpoint/2010/main" val="915164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Mars</a:t>
            </a:r>
          </a:p>
        </p:txBody>
      </p:sp>
      <p:sp>
        <p:nvSpPr>
          <p:cNvPr id="3" name="Content Placeholder 2"/>
          <p:cNvSpPr>
            <a:spLocks noGrp="1"/>
          </p:cNvSpPr>
          <p:nvPr>
            <p:ph idx="1"/>
          </p:nvPr>
        </p:nvSpPr>
        <p:spPr>
          <a:xfrm>
            <a:off x="609600" y="4038601"/>
            <a:ext cx="8210550" cy="2486024"/>
          </a:xfrm>
        </p:spPr>
        <p:txBody>
          <a:bodyPr/>
          <a:lstStyle/>
          <a:p>
            <a:r>
              <a:rPr lang="en-US" sz="1800" dirty="0"/>
              <a:t>The planet’s red-orange color is a consequence of iron-oxide in its surface sands; it was this color that prompted classical astronomers to name the planet after the Roman god of war.</a:t>
            </a:r>
          </a:p>
          <a:p>
            <a:r>
              <a:rPr lang="en-US" sz="1800" dirty="0"/>
              <a:t>Mars is nearly always visible somewhere in the sky, except for the few week’s it’s in conjunction and lost in the Sun’s glare. </a:t>
            </a:r>
          </a:p>
          <a:p>
            <a:r>
              <a:rPr lang="en-US" sz="1800" dirty="0"/>
              <a:t>The planet only gets close enough to Earth to give up much detail just once every 780 days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752600"/>
            <a:ext cx="2133600" cy="21336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895"/>
          <a:stretch/>
        </p:blipFill>
        <p:spPr>
          <a:xfrm>
            <a:off x="3810000" y="1752600"/>
            <a:ext cx="4433454" cy="2133600"/>
          </a:xfrm>
          <a:prstGeom prst="rect">
            <a:avLst/>
          </a:prstGeom>
        </p:spPr>
      </p:pic>
    </p:spTree>
    <p:extLst>
      <p:ext uri="{BB962C8B-B14F-4D97-AF65-F5344CB8AC3E}">
        <p14:creationId xmlns:p14="http://schemas.microsoft.com/office/powerpoint/2010/main" val="4293258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Jupiter</a:t>
            </a:r>
          </a:p>
        </p:txBody>
      </p:sp>
      <p:sp>
        <p:nvSpPr>
          <p:cNvPr id="3" name="Content Placeholder 2"/>
          <p:cNvSpPr>
            <a:spLocks noGrp="1"/>
          </p:cNvSpPr>
          <p:nvPr>
            <p:ph idx="1"/>
          </p:nvPr>
        </p:nvSpPr>
        <p:spPr>
          <a:xfrm>
            <a:off x="381000" y="3886201"/>
            <a:ext cx="8439150" cy="2638424"/>
          </a:xfrm>
        </p:spPr>
        <p:txBody>
          <a:bodyPr/>
          <a:lstStyle/>
          <a:p>
            <a:r>
              <a:rPr lang="en-US" sz="1800" dirty="0"/>
              <a:t>Due to its large size and its high brightness, Jupiter is one of the most observed planets. </a:t>
            </a:r>
          </a:p>
          <a:p>
            <a:r>
              <a:rPr lang="en-US" sz="1800" dirty="0"/>
              <a:t>Jupiter is thrilling to view in just about any telescope. Even a small department-store refractor will reveal several cloud belts and its four brightest moons.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52600"/>
            <a:ext cx="2737689" cy="18224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752600"/>
            <a:ext cx="5029200" cy="1563457"/>
          </a:xfrm>
          <a:prstGeom prst="rect">
            <a:avLst/>
          </a:prstGeom>
        </p:spPr>
      </p:pic>
    </p:spTree>
    <p:extLst>
      <p:ext uri="{BB962C8B-B14F-4D97-AF65-F5344CB8AC3E}">
        <p14:creationId xmlns:p14="http://schemas.microsoft.com/office/powerpoint/2010/main" val="22897813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Saturn</a:t>
            </a:r>
          </a:p>
        </p:txBody>
      </p:sp>
      <p:sp>
        <p:nvSpPr>
          <p:cNvPr id="3" name="Content Placeholder 2"/>
          <p:cNvSpPr>
            <a:spLocks noGrp="1"/>
          </p:cNvSpPr>
          <p:nvPr>
            <p:ph idx="1"/>
          </p:nvPr>
        </p:nvSpPr>
        <p:spPr>
          <a:xfrm>
            <a:off x="381000" y="3962400"/>
            <a:ext cx="8382000" cy="1647825"/>
          </a:xfrm>
        </p:spPr>
        <p:txBody>
          <a:bodyPr/>
          <a:lstStyle/>
          <a:p>
            <a:r>
              <a:rPr lang="en-US" sz="1800" dirty="0"/>
              <a:t>To clearly see the rings of Saturn, you will need a telescope.</a:t>
            </a:r>
          </a:p>
          <a:p>
            <a:r>
              <a:rPr lang="en-US" sz="1800" dirty="0"/>
              <a:t>The visual image of the planet in a telescope is often small and if the atmosphere is not steady, the image tends to ripple and blur the delicate details in the clouds and the rings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52600"/>
            <a:ext cx="3124200" cy="20799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1769533"/>
            <a:ext cx="2666628" cy="2079970"/>
          </a:xfrm>
          <a:prstGeom prst="rect">
            <a:avLst/>
          </a:prstGeom>
        </p:spPr>
      </p:pic>
    </p:spTree>
    <p:extLst>
      <p:ext uri="{BB962C8B-B14F-4D97-AF65-F5344CB8AC3E}">
        <p14:creationId xmlns:p14="http://schemas.microsoft.com/office/powerpoint/2010/main" val="1472097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5b</a:t>
            </a:r>
            <a:endParaRPr lang="uk-UA" altLang="en-US" dirty="0"/>
          </a:p>
        </p:txBody>
      </p:sp>
      <p:sp>
        <p:nvSpPr>
          <p:cNvPr id="114691" name="Rectangle 3"/>
          <p:cNvSpPr>
            <a:spLocks noGrp="1" noChangeArrowheads="1"/>
          </p:cNvSpPr>
          <p:nvPr>
            <p:ph type="body" idx="1"/>
          </p:nvPr>
        </p:nvSpPr>
        <p:spPr>
          <a:xfrm>
            <a:off x="533401" y="1981200"/>
            <a:ext cx="8153399" cy="4687888"/>
          </a:xfrm>
        </p:spPr>
        <p:txBody>
          <a:bodyPr/>
          <a:lstStyle/>
          <a:p>
            <a:pPr marL="0" indent="0">
              <a:buNone/>
            </a:pPr>
            <a:r>
              <a:rPr lang="en-US" sz="2000" b="0" dirty="0"/>
              <a:t>Using the Internet (with your parent's permission), books, and other resources, find out when each of the five most visible planets that you identified in requirement 5a will be observable in the evening sky during the next 12 months, then compile this information in the form of a chart or table.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5" name="Picture 4">
            <a:extLst>
              <a:ext uri="{FF2B5EF4-FFF2-40B4-BE49-F238E27FC236}">
                <a16:creationId xmlns:a16="http://schemas.microsoft.com/office/drawing/2014/main" id="{C7E6740E-6D7C-4A65-9C62-71D05DF1A4B8}"/>
              </a:ext>
            </a:extLst>
          </p:cNvPr>
          <p:cNvPicPr>
            <a:picLocks noChangeAspect="1"/>
          </p:cNvPicPr>
          <p:nvPr/>
        </p:nvPicPr>
        <p:blipFill>
          <a:blip r:embed="rId3"/>
          <a:stretch>
            <a:fillRect/>
          </a:stretch>
        </p:blipFill>
        <p:spPr>
          <a:xfrm>
            <a:off x="1828800" y="3810000"/>
            <a:ext cx="5486400" cy="2674620"/>
          </a:xfrm>
          <a:prstGeom prst="rect">
            <a:avLst/>
          </a:prstGeom>
        </p:spPr>
      </p:pic>
    </p:spTree>
    <p:extLst>
      <p:ext uri="{BB962C8B-B14F-4D97-AF65-F5344CB8AC3E}">
        <p14:creationId xmlns:p14="http://schemas.microsoft.com/office/powerpoint/2010/main" val="24219647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Observing the Planets</a:t>
            </a:r>
            <a:endParaRPr lang="en-US" dirty="0"/>
          </a:p>
        </p:txBody>
      </p:sp>
      <p:sp>
        <p:nvSpPr>
          <p:cNvPr id="3" name="Content Placeholder 2"/>
          <p:cNvSpPr>
            <a:spLocks noGrp="1"/>
          </p:cNvSpPr>
          <p:nvPr>
            <p:ph idx="1"/>
          </p:nvPr>
        </p:nvSpPr>
        <p:spPr>
          <a:xfrm>
            <a:off x="241300" y="4191000"/>
            <a:ext cx="8686800" cy="2028825"/>
          </a:xfrm>
        </p:spPr>
        <p:txBody>
          <a:bodyPr/>
          <a:lstStyle/>
          <a:p>
            <a:r>
              <a:rPr lang="en-US" sz="1800" dirty="0"/>
              <a:t>Because the planets wander around the sky and do not stay fixed in a particular location, you will need to research which planets are visible prior to your astronomical observations.  </a:t>
            </a:r>
          </a:p>
          <a:p>
            <a:r>
              <a:rPr lang="en-US" sz="1800" dirty="0"/>
              <a:t>Most guides will tell you what time and what constellation to look in. </a:t>
            </a:r>
          </a:p>
          <a:p>
            <a:r>
              <a:rPr lang="en-US" sz="1800" dirty="0"/>
              <a:t>Click on the following link to get help in finding </a:t>
            </a:r>
            <a:r>
              <a:rPr lang="en-US" sz="1800" dirty="0">
                <a:hlinkClick r:id="rId2"/>
              </a:rPr>
              <a:t>Planets Visible in Your Night Sky</a:t>
            </a:r>
            <a:r>
              <a:rPr lang="en-US" sz="1800" dirty="0"/>
              <a:t>.</a:t>
            </a:r>
          </a:p>
        </p:txBody>
      </p:sp>
      <p:pic>
        <p:nvPicPr>
          <p:cNvPr id="4" name="Picture 3"/>
          <p:cNvPicPr>
            <a:picLocks noChangeAspect="1"/>
          </p:cNvPicPr>
          <p:nvPr/>
        </p:nvPicPr>
        <p:blipFill>
          <a:blip r:embed="rId3"/>
          <a:stretch>
            <a:fillRect/>
          </a:stretch>
        </p:blipFill>
        <p:spPr>
          <a:xfrm>
            <a:off x="431800" y="1752600"/>
            <a:ext cx="8305800" cy="2314575"/>
          </a:xfrm>
          <a:prstGeom prst="rect">
            <a:avLst/>
          </a:prstGeom>
        </p:spPr>
      </p:pic>
    </p:spTree>
    <p:extLst>
      <p:ext uri="{BB962C8B-B14F-4D97-AF65-F5344CB8AC3E}">
        <p14:creationId xmlns:p14="http://schemas.microsoft.com/office/powerpoint/2010/main" val="36450733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5c</a:t>
            </a:r>
            <a:endParaRPr lang="uk-UA" altLang="en-US" dirty="0"/>
          </a:p>
        </p:txBody>
      </p:sp>
      <p:sp>
        <p:nvSpPr>
          <p:cNvPr id="114691" name="Rectangle 3"/>
          <p:cNvSpPr>
            <a:spLocks noGrp="1" noChangeArrowheads="1"/>
          </p:cNvSpPr>
          <p:nvPr>
            <p:ph type="body" idx="1"/>
          </p:nvPr>
        </p:nvSpPr>
        <p:spPr>
          <a:xfrm>
            <a:off x="533401" y="1981200"/>
            <a:ext cx="8153399" cy="4687888"/>
          </a:xfrm>
        </p:spPr>
        <p:txBody>
          <a:bodyPr/>
          <a:lstStyle/>
          <a:p>
            <a:pPr marL="0" indent="0">
              <a:buNone/>
            </a:pPr>
            <a:r>
              <a:rPr lang="en-US" sz="2000" b="0" dirty="0"/>
              <a:t>Describe the motion of the planets across the sky.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04829595-7F62-4A6B-BC64-4757B3522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477" y="2839244"/>
            <a:ext cx="3377045" cy="2971800"/>
          </a:xfrm>
          <a:prstGeom prst="rect">
            <a:avLst/>
          </a:prstGeom>
        </p:spPr>
      </p:pic>
    </p:spTree>
    <p:extLst>
      <p:ext uri="{BB962C8B-B14F-4D97-AF65-F5344CB8AC3E}">
        <p14:creationId xmlns:p14="http://schemas.microsoft.com/office/powerpoint/2010/main" val="22077675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Motion of the Planets</a:t>
            </a:r>
            <a:endParaRPr lang="en-US" dirty="0"/>
          </a:p>
        </p:txBody>
      </p:sp>
      <p:sp>
        <p:nvSpPr>
          <p:cNvPr id="3" name="Content Placeholder 2"/>
          <p:cNvSpPr>
            <a:spLocks noGrp="1"/>
          </p:cNvSpPr>
          <p:nvPr>
            <p:ph idx="1"/>
          </p:nvPr>
        </p:nvSpPr>
        <p:spPr>
          <a:xfrm>
            <a:off x="457200" y="4038600"/>
            <a:ext cx="8458200" cy="2743200"/>
          </a:xfrm>
        </p:spPr>
        <p:txBody>
          <a:bodyPr/>
          <a:lstStyle/>
          <a:p>
            <a:r>
              <a:rPr lang="en-US" sz="1600" dirty="0"/>
              <a:t>The word planet comes from the Greek word </a:t>
            </a:r>
            <a:r>
              <a:rPr lang="en-US" sz="1600" i="1" dirty="0" err="1"/>
              <a:t>planetes</a:t>
            </a:r>
            <a:r>
              <a:rPr lang="en-US" sz="1600" dirty="0"/>
              <a:t>, meaning “wanderer.”   </a:t>
            </a:r>
          </a:p>
          <a:p>
            <a:r>
              <a:rPr lang="en-US" sz="1600" dirty="0"/>
              <a:t>From night to night, each planet shifts its position slightly eastward in relation to the stars, traveling “through” various constellations over the course of several weeks as it circles the Sun. </a:t>
            </a:r>
          </a:p>
          <a:p>
            <a:r>
              <a:rPr lang="en-US" sz="1600" dirty="0"/>
              <a:t>Sometimes, a planet exhibits </a:t>
            </a:r>
            <a:r>
              <a:rPr lang="en-US" sz="1600" i="1" dirty="0"/>
              <a:t>retrograde motion</a:t>
            </a:r>
            <a:r>
              <a:rPr lang="en-US" sz="1600" dirty="0"/>
              <a:t>—it appears to stop its eastward drift and loop back toward the west before resuming its normal west-to-east movement. </a:t>
            </a:r>
          </a:p>
          <a:p>
            <a:r>
              <a:rPr lang="en-US" sz="1600" dirty="0"/>
              <a:t>Because Earth takes less time to orbit the Sun than outer planets like Mars, Jupiter, and Saturn, it occasionally overtakes an outer planet. As Earth approaches, the other planet appears to stop its eastward drift and loop back toward the west. As Earth swings past the planet, we see the planet resume its normal west-to-east drift in the night sky.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599" y="1752600"/>
            <a:ext cx="6629401" cy="2209800"/>
          </a:xfrm>
          <a:prstGeom prst="rect">
            <a:avLst/>
          </a:prstGeom>
        </p:spPr>
      </p:pic>
    </p:spTree>
    <p:extLst>
      <p:ext uri="{BB962C8B-B14F-4D97-AF65-F5344CB8AC3E}">
        <p14:creationId xmlns:p14="http://schemas.microsoft.com/office/powerpoint/2010/main" val="21353954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5</a:t>
            </a:r>
            <a:endParaRPr lang="uk-UA" altLang="en-US" dirty="0"/>
          </a:p>
        </p:txBody>
      </p:sp>
      <p:sp>
        <p:nvSpPr>
          <p:cNvPr id="114691" name="Rectangle 3"/>
          <p:cNvSpPr>
            <a:spLocks noGrp="1" noChangeArrowheads="1"/>
          </p:cNvSpPr>
          <p:nvPr>
            <p:ph type="body" idx="1"/>
          </p:nvPr>
        </p:nvSpPr>
        <p:spPr>
          <a:xfrm>
            <a:off x="533401" y="1981200"/>
            <a:ext cx="8153399" cy="4687888"/>
          </a:xfrm>
        </p:spPr>
        <p:txBody>
          <a:bodyPr/>
          <a:lstStyle/>
          <a:p>
            <a:pPr marL="0" indent="0">
              <a:buNone/>
            </a:pPr>
            <a:r>
              <a:rPr lang="en-US" sz="2000" b="0" dirty="0"/>
              <a:t>Observe a planet and describe what you saw.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F19E256F-1277-4475-9F5F-53592D515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819400"/>
            <a:ext cx="7696200" cy="2540347"/>
          </a:xfrm>
          <a:prstGeom prst="rect">
            <a:avLst/>
          </a:prstGeom>
        </p:spPr>
      </p:pic>
    </p:spTree>
    <p:extLst>
      <p:ext uri="{BB962C8B-B14F-4D97-AF65-F5344CB8AC3E}">
        <p14:creationId xmlns:p14="http://schemas.microsoft.com/office/powerpoint/2010/main" val="16815109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DD2-BDAC-48F7-87B3-43AC639928D6}"/>
              </a:ext>
            </a:extLst>
          </p:cNvPr>
          <p:cNvSpPr>
            <a:spLocks noGrp="1"/>
          </p:cNvSpPr>
          <p:nvPr>
            <p:ph type="title"/>
          </p:nvPr>
        </p:nvSpPr>
        <p:spPr/>
        <p:txBody>
          <a:bodyPr/>
          <a:lstStyle/>
          <a:p>
            <a:r>
              <a:rPr lang="en-US" dirty="0"/>
              <a:t>Tips for Observing Planets</a:t>
            </a:r>
          </a:p>
        </p:txBody>
      </p:sp>
      <p:sp>
        <p:nvSpPr>
          <p:cNvPr id="3" name="Content Placeholder 2">
            <a:extLst>
              <a:ext uri="{FF2B5EF4-FFF2-40B4-BE49-F238E27FC236}">
                <a16:creationId xmlns:a16="http://schemas.microsoft.com/office/drawing/2014/main" id="{4980D038-39B5-4178-AE05-2662D67D59BC}"/>
              </a:ext>
            </a:extLst>
          </p:cNvPr>
          <p:cNvSpPr>
            <a:spLocks noGrp="1"/>
          </p:cNvSpPr>
          <p:nvPr>
            <p:ph idx="1"/>
          </p:nvPr>
        </p:nvSpPr>
        <p:spPr>
          <a:xfrm>
            <a:off x="1187450" y="1904999"/>
            <a:ext cx="7632700" cy="4619625"/>
          </a:xfrm>
        </p:spPr>
        <p:txBody>
          <a:bodyPr/>
          <a:lstStyle/>
          <a:p>
            <a:r>
              <a:rPr lang="en-US" sz="2000" dirty="0"/>
              <a:t>Check astronomical software or a smartphone app to identify the best times to observe the planets</a:t>
            </a:r>
          </a:p>
          <a:p>
            <a:r>
              <a:rPr lang="en-US" sz="2000" dirty="0"/>
              <a:t>For the outer planets (Mars, Jupiter, Saturn, Uranus, Neptune), the best viewing happens around their yearly oppositions, when Earth is passing between that world and the sun, placing it opposite the sun in our sky. </a:t>
            </a:r>
          </a:p>
          <a:p>
            <a:pPr lvl="1"/>
            <a:r>
              <a:rPr lang="en-US" sz="1600" b="0" dirty="0"/>
              <a:t>A planet at opposition rises when the sun sets and is visible all night.</a:t>
            </a:r>
          </a:p>
          <a:p>
            <a:r>
              <a:rPr lang="en-US" sz="2000" dirty="0"/>
              <a:t>The inner planets (Venus and Mercury) are most easily seen around their greatest elongations. </a:t>
            </a:r>
          </a:p>
          <a:p>
            <a:pPr lvl="1"/>
            <a:r>
              <a:rPr lang="en-US" sz="1600" b="0" dirty="0"/>
              <a:t>The inner planets stay near the sunrise or sunset. </a:t>
            </a:r>
          </a:p>
          <a:p>
            <a:pPr lvl="1"/>
            <a:r>
              <a:rPr lang="en-US" sz="1600" b="0" dirty="0"/>
              <a:t>Greatest elongation is when their distance from the sun on our sky’s dome is greatest. </a:t>
            </a:r>
          </a:p>
        </p:txBody>
      </p:sp>
    </p:spTree>
    <p:extLst>
      <p:ext uri="{BB962C8B-B14F-4D97-AF65-F5344CB8AC3E}">
        <p14:creationId xmlns:p14="http://schemas.microsoft.com/office/powerpoint/2010/main" val="2577214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28800" y="304800"/>
            <a:ext cx="6486525" cy="865187"/>
          </a:xfrm>
        </p:spPr>
        <p:txBody>
          <a:bodyPr/>
          <a:lstStyle/>
          <a:p>
            <a:r>
              <a:rPr lang="en-US" altLang="en-US" sz="3200" dirty="0">
                <a:solidFill>
                  <a:schemeClr val="tx1"/>
                </a:solidFill>
                <a:latin typeface="Tahoma" panose="020B0604030504040204" pitchFamily="34" charset="0"/>
              </a:rPr>
              <a:t>Astronomy Merit Badge Requirements</a:t>
            </a:r>
          </a:p>
        </p:txBody>
      </p:sp>
      <p:sp>
        <p:nvSpPr>
          <p:cNvPr id="179203" name="Rectangle 3"/>
          <p:cNvSpPr>
            <a:spLocks noGrp="1" noChangeArrowheads="1"/>
          </p:cNvSpPr>
          <p:nvPr>
            <p:ph type="body" idx="1"/>
          </p:nvPr>
        </p:nvSpPr>
        <p:spPr>
          <a:xfrm>
            <a:off x="1905000" y="1371600"/>
            <a:ext cx="7086600" cy="5257800"/>
          </a:xfrm>
        </p:spPr>
        <p:txBody>
          <a:bodyPr/>
          <a:lstStyle/>
          <a:p>
            <a:pPr>
              <a:buFont typeface="+mj-lt"/>
              <a:buAutoNum type="arabicPeriod" startAt="8"/>
            </a:pPr>
            <a:r>
              <a:rPr lang="en-US" sz="2000" dirty="0"/>
              <a:t>With your counselor's approval and guidance, do ONE of the following:</a:t>
            </a:r>
          </a:p>
          <a:p>
            <a:pPr marL="800100" lvl="1" indent="-342900">
              <a:buFont typeface="+mj-lt"/>
              <a:buAutoNum type="alphaLcPeriod" startAt="4"/>
            </a:pPr>
            <a:r>
              <a:rPr lang="en-US" sz="1600" b="0" dirty="0"/>
              <a:t>Help an astronomy club in your community hold a star party that is open to the public.</a:t>
            </a:r>
          </a:p>
          <a:p>
            <a:pPr marL="800100" lvl="1" indent="-342900">
              <a:buFont typeface="+mj-lt"/>
              <a:buAutoNum type="alphaLcPeriod" startAt="4"/>
            </a:pPr>
            <a:r>
              <a:rPr lang="en-US" sz="1600" b="0" dirty="0"/>
              <a:t>Personally take a series of photographs or digital images of the movement of the Moon, a planet, an asteroid , meteor, or a comet. In your visual display, label each image and include the date and time it was taken. Show all positions on a star chart or map. Show your display at school or at a troop meeting. Explain the changes you observed. </a:t>
            </a:r>
          </a:p>
          <a:p>
            <a:pPr marL="800100" lvl="1" indent="-342900">
              <a:buFont typeface="+mj-lt"/>
              <a:buAutoNum type="alphaLcPeriod" startAt="4"/>
            </a:pPr>
            <a:r>
              <a:rPr lang="en-US" sz="1600" b="0" dirty="0"/>
              <a:t>With your parent or guardian and counselor's approval, use online observing opportunities such as </a:t>
            </a:r>
            <a:r>
              <a:rPr lang="en-US" sz="1600" b="0" dirty="0" err="1"/>
              <a:t>SkyNet</a:t>
            </a:r>
            <a:r>
              <a:rPr lang="en-US" sz="1600" b="0" dirty="0"/>
              <a:t> to observe planets, comets, galaxies, and/or the sun. Describe your experience to your counselor.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33" y="304800"/>
            <a:ext cx="914400" cy="933450"/>
          </a:xfrm>
          <a:prstGeom prst="rect">
            <a:avLst/>
          </a:prstGeom>
        </p:spPr>
      </p:pic>
    </p:spTree>
    <p:extLst>
      <p:ext uri="{BB962C8B-B14F-4D97-AF65-F5344CB8AC3E}">
        <p14:creationId xmlns:p14="http://schemas.microsoft.com/office/powerpoint/2010/main" val="1640812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6a</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Sketch the face of the Moon and indicate at least five seas and five craters. Label these landmarks.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F0D59DC4-1025-4DBA-8DD5-E4C2314C5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1" y="2971800"/>
            <a:ext cx="4000500" cy="3467100"/>
          </a:xfrm>
          <a:prstGeom prst="rect">
            <a:avLst/>
          </a:prstGeom>
        </p:spPr>
      </p:pic>
    </p:spTree>
    <p:extLst>
      <p:ext uri="{BB962C8B-B14F-4D97-AF65-F5344CB8AC3E}">
        <p14:creationId xmlns:p14="http://schemas.microsoft.com/office/powerpoint/2010/main" val="15017006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Moon</a:t>
            </a:r>
          </a:p>
        </p:txBody>
      </p:sp>
      <p:sp>
        <p:nvSpPr>
          <p:cNvPr id="3" name="Content Placeholder 2"/>
          <p:cNvSpPr>
            <a:spLocks noGrp="1"/>
          </p:cNvSpPr>
          <p:nvPr>
            <p:ph idx="1"/>
          </p:nvPr>
        </p:nvSpPr>
        <p:spPr>
          <a:xfrm>
            <a:off x="228600" y="1676400"/>
            <a:ext cx="4876800" cy="4953001"/>
          </a:xfrm>
        </p:spPr>
        <p:txBody>
          <a:bodyPr>
            <a:normAutofit/>
          </a:bodyPr>
          <a:lstStyle/>
          <a:p>
            <a:r>
              <a:rPr lang="en-US" sz="2000" dirty="0"/>
              <a:t>The Moon is the Earth’s only natural satellite and is the brightest object in the night sky.  </a:t>
            </a:r>
          </a:p>
          <a:p>
            <a:r>
              <a:rPr lang="en-US" sz="1900" dirty="0"/>
              <a:t>The Moon is in synchronous rotation with Earth, and thus always shows the same side to Earth, the near side. </a:t>
            </a:r>
          </a:p>
          <a:p>
            <a:r>
              <a:rPr lang="en-US" sz="1900" dirty="0"/>
              <a:t>The face of the Moon is covered with mountains, plains, valleys, and is marked with craters.   </a:t>
            </a:r>
          </a:p>
          <a:p>
            <a:r>
              <a:rPr lang="en-US" sz="1900" dirty="0"/>
              <a:t>When you look at the Moon at night, you can see light areas and dark areas. The dark areas were named marias (seas) because the astronomers in the 1600s thought they were bodies of water. The light areas were named terrae (lands).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1752600"/>
            <a:ext cx="3759200" cy="2819400"/>
          </a:xfrm>
          <a:prstGeom prst="rect">
            <a:avLst/>
          </a:prstGeom>
        </p:spPr>
      </p:pic>
    </p:spTree>
    <p:extLst>
      <p:ext uri="{BB962C8B-B14F-4D97-AF65-F5344CB8AC3E}">
        <p14:creationId xmlns:p14="http://schemas.microsoft.com/office/powerpoint/2010/main" val="20430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752600"/>
            <a:ext cx="6527800" cy="4895850"/>
          </a:xfrm>
          <a:prstGeom prst="rect">
            <a:avLst/>
          </a:prstGeom>
        </p:spPr>
      </p:pic>
    </p:spTree>
    <p:extLst>
      <p:ext uri="{BB962C8B-B14F-4D97-AF65-F5344CB8AC3E}">
        <p14:creationId xmlns:p14="http://schemas.microsoft.com/office/powerpoint/2010/main" val="25122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6b</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Sketch the phase and the position of the Moon at the same hour and place, for four nights (or days) within a one week period. Include landmarks on the horizon such as hills, trees, and buildings. Explain the changes you observe.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0"/>
            <a:ext cx="71266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5513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74E73-49D2-4B3A-8FA2-1092237E8DE2}"/>
              </a:ext>
            </a:extLst>
          </p:cNvPr>
          <p:cNvSpPr>
            <a:spLocks noGrp="1"/>
          </p:cNvSpPr>
          <p:nvPr>
            <p:ph type="title"/>
          </p:nvPr>
        </p:nvSpPr>
        <p:spPr/>
        <p:txBody>
          <a:bodyPr/>
          <a:lstStyle/>
          <a:p>
            <a:r>
              <a:rPr lang="en-US" dirty="0"/>
              <a:t>Phases of the Moon</a:t>
            </a:r>
          </a:p>
        </p:txBody>
      </p:sp>
      <p:pic>
        <p:nvPicPr>
          <p:cNvPr id="5" name="Content Placeholder 4">
            <a:extLst>
              <a:ext uri="{FF2B5EF4-FFF2-40B4-BE49-F238E27FC236}">
                <a16:creationId xmlns:a16="http://schemas.microsoft.com/office/drawing/2014/main" id="{394AE86E-5575-4C64-BE1D-6BCFE41CA2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450" y="1930003"/>
            <a:ext cx="7632700" cy="4293393"/>
          </a:xfrm>
        </p:spPr>
      </p:pic>
    </p:spTree>
    <p:extLst>
      <p:ext uri="{BB962C8B-B14F-4D97-AF65-F5344CB8AC3E}">
        <p14:creationId xmlns:p14="http://schemas.microsoft.com/office/powerpoint/2010/main" val="196162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6c</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List the factors that keep the Moon in orbit around Earth.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6" name="Picture 5">
            <a:extLst>
              <a:ext uri="{FF2B5EF4-FFF2-40B4-BE49-F238E27FC236}">
                <a16:creationId xmlns:a16="http://schemas.microsoft.com/office/drawing/2014/main" id="{55C44A74-4E10-47A1-A1EF-D1180DFAE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351" y="2782094"/>
            <a:ext cx="5486400" cy="3086100"/>
          </a:xfrm>
          <a:prstGeom prst="rect">
            <a:avLst/>
          </a:prstGeom>
        </p:spPr>
      </p:pic>
    </p:spTree>
    <p:extLst>
      <p:ext uri="{BB962C8B-B14F-4D97-AF65-F5344CB8AC3E}">
        <p14:creationId xmlns:p14="http://schemas.microsoft.com/office/powerpoint/2010/main" val="16824074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Requirement 6c</a:t>
            </a:r>
            <a:endParaRPr lang="en-US" dirty="0"/>
          </a:p>
        </p:txBody>
      </p:sp>
      <p:sp>
        <p:nvSpPr>
          <p:cNvPr id="3" name="Content Placeholder 2"/>
          <p:cNvSpPr>
            <a:spLocks noGrp="1"/>
          </p:cNvSpPr>
          <p:nvPr>
            <p:ph idx="1"/>
          </p:nvPr>
        </p:nvSpPr>
        <p:spPr>
          <a:xfrm>
            <a:off x="4267200" y="1828799"/>
            <a:ext cx="4552950" cy="4695825"/>
          </a:xfrm>
        </p:spPr>
        <p:txBody>
          <a:bodyPr/>
          <a:lstStyle/>
          <a:p>
            <a:r>
              <a:rPr lang="en-US" sz="1800" dirty="0"/>
              <a:t>Inertia and gravity are two forces that work to keep the Moon orbiting earth. </a:t>
            </a:r>
          </a:p>
          <a:p>
            <a:r>
              <a:rPr lang="en-US" sz="1800" dirty="0"/>
              <a:t>Inertia is the tendency of an object in motion to continue in motion in a straight line. If the Moon traveled in a straight line, it would leave orbit and shoot off into space. </a:t>
            </a:r>
          </a:p>
          <a:p>
            <a:r>
              <a:rPr lang="en-US" sz="1800" dirty="0"/>
              <a:t>The force that holds the Moon in its orbit is gravity. The Earth pulls the Moon towards the Earth with gravity and that keeps the Moon “falling” around Earth.</a:t>
            </a:r>
          </a:p>
        </p:txBody>
      </p:sp>
      <p:pic>
        <p:nvPicPr>
          <p:cNvPr id="6" name="Picture 5"/>
          <p:cNvPicPr>
            <a:picLocks noChangeAspect="1"/>
          </p:cNvPicPr>
          <p:nvPr/>
        </p:nvPicPr>
        <p:blipFill>
          <a:blip r:embed="rId2"/>
          <a:stretch>
            <a:fillRect/>
          </a:stretch>
        </p:blipFill>
        <p:spPr>
          <a:xfrm>
            <a:off x="304800" y="1828800"/>
            <a:ext cx="3781425" cy="4095750"/>
          </a:xfrm>
          <a:prstGeom prst="rect">
            <a:avLst/>
          </a:prstGeom>
        </p:spPr>
      </p:pic>
    </p:spTree>
    <p:extLst>
      <p:ext uri="{BB962C8B-B14F-4D97-AF65-F5344CB8AC3E}">
        <p14:creationId xmlns:p14="http://schemas.microsoft.com/office/powerpoint/2010/main" val="27365466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863600"/>
          </a:xfrm>
        </p:spPr>
        <p:txBody>
          <a:bodyPr/>
          <a:lstStyle/>
          <a:p>
            <a:r>
              <a:rPr lang="en-US" altLang="en-US" dirty="0"/>
              <a:t>Requirement 6d</a:t>
            </a:r>
            <a:endParaRPr lang="uk-UA" altLang="en-US" dirty="0"/>
          </a:p>
        </p:txBody>
      </p:sp>
      <p:sp>
        <p:nvSpPr>
          <p:cNvPr id="114691" name="Rectangle 3"/>
          <p:cNvSpPr>
            <a:spLocks noGrp="1" noChangeArrowheads="1"/>
          </p:cNvSpPr>
          <p:nvPr>
            <p:ph type="body" idx="1"/>
          </p:nvPr>
        </p:nvSpPr>
        <p:spPr>
          <a:xfrm>
            <a:off x="533401" y="1981200"/>
            <a:ext cx="8496300" cy="4687888"/>
          </a:xfrm>
        </p:spPr>
        <p:txBody>
          <a:bodyPr/>
          <a:lstStyle/>
          <a:p>
            <a:pPr marL="0" indent="0">
              <a:buNone/>
            </a:pPr>
            <a:r>
              <a:rPr lang="en-US" sz="2000" b="0" dirty="0"/>
              <a:t>With the aid of diagrams, explain the relative positions of the Sun, Earth, and the Moon at the times of lunar and solar eclipses, and at the times of new, first-quarter, full, and last-quarter phases of the Moon.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2088"/>
            <a:ext cx="914400" cy="933450"/>
          </a:xfrm>
          <a:prstGeom prst="rect">
            <a:avLst/>
          </a:prstGeom>
        </p:spPr>
      </p:pic>
      <p:pic>
        <p:nvPicPr>
          <p:cNvPr id="3" name="Picture 2">
            <a:extLst>
              <a:ext uri="{FF2B5EF4-FFF2-40B4-BE49-F238E27FC236}">
                <a16:creationId xmlns:a16="http://schemas.microsoft.com/office/drawing/2014/main" id="{0822AED4-DA7F-4067-A2A3-1AC6F4CCD92F}"/>
              </a:ext>
            </a:extLst>
          </p:cNvPr>
          <p:cNvPicPr>
            <a:picLocks noChangeAspect="1"/>
          </p:cNvPicPr>
          <p:nvPr/>
        </p:nvPicPr>
        <p:blipFill>
          <a:blip r:embed="rId3"/>
          <a:stretch>
            <a:fillRect/>
          </a:stretch>
        </p:blipFill>
        <p:spPr>
          <a:xfrm>
            <a:off x="483220" y="3581400"/>
            <a:ext cx="4114800" cy="2314575"/>
          </a:xfrm>
          <a:prstGeom prst="rect">
            <a:avLst/>
          </a:prstGeom>
        </p:spPr>
      </p:pic>
      <p:pic>
        <p:nvPicPr>
          <p:cNvPr id="6" name="Picture 5">
            <a:extLst>
              <a:ext uri="{FF2B5EF4-FFF2-40B4-BE49-F238E27FC236}">
                <a16:creationId xmlns:a16="http://schemas.microsoft.com/office/drawing/2014/main" id="{27310ED4-49DF-466E-8DB7-1921FBC383F3}"/>
              </a:ext>
            </a:extLst>
          </p:cNvPr>
          <p:cNvPicPr>
            <a:picLocks noChangeAspect="1"/>
          </p:cNvPicPr>
          <p:nvPr/>
        </p:nvPicPr>
        <p:blipFill>
          <a:blip r:embed="rId4"/>
          <a:stretch>
            <a:fillRect/>
          </a:stretch>
        </p:blipFill>
        <p:spPr>
          <a:xfrm>
            <a:off x="4653777" y="3581399"/>
            <a:ext cx="4114800" cy="2314575"/>
          </a:xfrm>
          <a:prstGeom prst="rect">
            <a:avLst/>
          </a:prstGeom>
        </p:spPr>
      </p:pic>
    </p:spTree>
    <p:extLst>
      <p:ext uri="{BB962C8B-B14F-4D97-AF65-F5344CB8AC3E}">
        <p14:creationId xmlns:p14="http://schemas.microsoft.com/office/powerpoint/2010/main" val="15875356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7931150" cy="508000"/>
          </a:xfrm>
        </p:spPr>
        <p:txBody>
          <a:bodyPr/>
          <a:lstStyle/>
          <a:p>
            <a:r>
              <a:rPr lang="en-US" dirty="0"/>
              <a:t>Eclipses</a:t>
            </a:r>
          </a:p>
        </p:txBody>
      </p:sp>
      <p:sp>
        <p:nvSpPr>
          <p:cNvPr id="3" name="Content Placeholder 2"/>
          <p:cNvSpPr>
            <a:spLocks noGrp="1"/>
          </p:cNvSpPr>
          <p:nvPr>
            <p:ph idx="1"/>
          </p:nvPr>
        </p:nvSpPr>
        <p:spPr>
          <a:xfrm>
            <a:off x="304800" y="3809999"/>
            <a:ext cx="8515350" cy="2714625"/>
          </a:xfrm>
        </p:spPr>
        <p:txBody>
          <a:bodyPr>
            <a:normAutofit/>
          </a:bodyPr>
          <a:lstStyle/>
          <a:p>
            <a:r>
              <a:rPr lang="en-US" sz="1900" dirty="0"/>
              <a:t>An eclipse happens when the Moon moves directly into line with the Earth and the Sun. Eclipses only happen during the New Moon or Full Moon, and only when the Moon is in the Earth’s orbital plane.</a:t>
            </a:r>
          </a:p>
          <a:p>
            <a:r>
              <a:rPr lang="en-US" sz="1900" dirty="0"/>
              <a:t>There are two types of eclipses: Lunar eclipses and solar eclipses. </a:t>
            </a:r>
          </a:p>
          <a:p>
            <a:pPr lvl="1"/>
            <a:r>
              <a:rPr lang="en-US" sz="1600" b="0" dirty="0"/>
              <a:t>Lunar Eclipse: The Moon passes directly behind the Earth, passing into the Earth’s shadow. </a:t>
            </a:r>
          </a:p>
          <a:p>
            <a:pPr lvl="1"/>
            <a:r>
              <a:rPr lang="en-US" sz="1600" b="0" dirty="0"/>
              <a:t>Solar Eclipse: The Moon passes directly between the Earth and the Sun so that the Moon’s shadow strikes the Earth.  During a total solar eclipse, the light from the Sun is completely blotted from view.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
            <a:ext cx="6096000" cy="3810000"/>
          </a:xfrm>
          <a:prstGeom prst="rect">
            <a:avLst/>
          </a:prstGeom>
        </p:spPr>
      </p:pic>
    </p:spTree>
    <p:extLst>
      <p:ext uri="{BB962C8B-B14F-4D97-AF65-F5344CB8AC3E}">
        <p14:creationId xmlns:p14="http://schemas.microsoft.com/office/powerpoint/2010/main" val="130086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Eclipses</a:t>
            </a:r>
          </a:p>
        </p:txBody>
      </p:sp>
      <p:pic>
        <p:nvPicPr>
          <p:cNvPr id="7" name="Content Placeholder 6"/>
          <p:cNvPicPr>
            <a:picLocks noGrp="1" noChangeAspect="1"/>
          </p:cNvPicPr>
          <p:nvPr>
            <p:ph idx="1"/>
          </p:nvPr>
        </p:nvPicPr>
        <p:blipFill>
          <a:blip r:embed="rId2"/>
          <a:stretch>
            <a:fillRect/>
          </a:stretch>
        </p:blipFill>
        <p:spPr>
          <a:xfrm>
            <a:off x="1371600" y="1752600"/>
            <a:ext cx="6527800" cy="4895850"/>
          </a:xfrm>
          <a:prstGeom prst="rect">
            <a:avLst/>
          </a:prstGeom>
        </p:spPr>
      </p:pic>
    </p:spTree>
    <p:extLst>
      <p:ext uri="{BB962C8B-B14F-4D97-AF65-F5344CB8AC3E}">
        <p14:creationId xmlns:p14="http://schemas.microsoft.com/office/powerpoint/2010/main" val="128615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plate">
  <a:themeElements>
    <a:clrScheme name="Custom 6">
      <a:dk1>
        <a:srgbClr val="4D4D4D"/>
      </a:dk1>
      <a:lt1>
        <a:srgbClr val="FFFFFF"/>
      </a:lt1>
      <a:dk2>
        <a:srgbClr val="333333"/>
      </a:dk2>
      <a:lt2>
        <a:srgbClr val="181C42"/>
      </a:lt2>
      <a:accent1>
        <a:srgbClr val="272D6B"/>
      </a:accent1>
      <a:accent2>
        <a:srgbClr val="66413C"/>
      </a:accent2>
      <a:accent3>
        <a:srgbClr val="FFFFFF"/>
      </a:accent3>
      <a:accent4>
        <a:srgbClr val="404040"/>
      </a:accent4>
      <a:accent5>
        <a:srgbClr val="ACADBA"/>
      </a:accent5>
      <a:accent6>
        <a:srgbClr val="5C3A35"/>
      </a:accent6>
      <a:hlink>
        <a:srgbClr val="0000FF"/>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4D4D4D"/>
        </a:dk1>
        <a:lt1>
          <a:srgbClr val="FFFFFF"/>
        </a:lt1>
        <a:dk2>
          <a:srgbClr val="000000"/>
        </a:dk2>
        <a:lt2>
          <a:srgbClr val="0066CC"/>
        </a:lt2>
        <a:accent1>
          <a:srgbClr val="0099FF"/>
        </a:accent1>
        <a:accent2>
          <a:srgbClr val="0099CC"/>
        </a:accent2>
        <a:accent3>
          <a:srgbClr val="FFFFFF"/>
        </a:accent3>
        <a:accent4>
          <a:srgbClr val="404040"/>
        </a:accent4>
        <a:accent5>
          <a:srgbClr val="AACAFF"/>
        </a:accent5>
        <a:accent6>
          <a:srgbClr val="008AB9"/>
        </a:accent6>
        <a:hlink>
          <a:srgbClr val="66CCFF"/>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006699"/>
        </a:lt2>
        <a:accent1>
          <a:srgbClr val="0099FF"/>
        </a:accent1>
        <a:accent2>
          <a:srgbClr val="0099CC"/>
        </a:accent2>
        <a:accent3>
          <a:srgbClr val="FFFFFF"/>
        </a:accent3>
        <a:accent4>
          <a:srgbClr val="404040"/>
        </a:accent4>
        <a:accent5>
          <a:srgbClr val="AACAFF"/>
        </a:accent5>
        <a:accent6>
          <a:srgbClr val="008AB9"/>
        </a:accent6>
        <a:hlink>
          <a:srgbClr val="66CCFF"/>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00547E"/>
        </a:lt2>
        <a:accent1>
          <a:srgbClr val="448EBC"/>
        </a:accent1>
        <a:accent2>
          <a:srgbClr val="30879C"/>
        </a:accent2>
        <a:accent3>
          <a:srgbClr val="FFFFFF"/>
        </a:accent3>
        <a:accent4>
          <a:srgbClr val="404040"/>
        </a:accent4>
        <a:accent5>
          <a:srgbClr val="B0C6DA"/>
        </a:accent5>
        <a:accent6>
          <a:srgbClr val="2A7A8D"/>
        </a:accent6>
        <a:hlink>
          <a:srgbClr val="91C3D5"/>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06AC3"/>
        </a:lt2>
        <a:accent1>
          <a:srgbClr val="E29602"/>
        </a:accent1>
        <a:accent2>
          <a:srgbClr val="ECC20E"/>
        </a:accent2>
        <a:accent3>
          <a:srgbClr val="FFFFFF"/>
        </a:accent3>
        <a:accent4>
          <a:srgbClr val="404040"/>
        </a:accent4>
        <a:accent5>
          <a:srgbClr val="EEC9AA"/>
        </a:accent5>
        <a:accent6>
          <a:srgbClr val="D6B00C"/>
        </a:accent6>
        <a:hlink>
          <a:srgbClr val="60ADE2"/>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916637"/>
        </a:lt2>
        <a:accent1>
          <a:srgbClr val="CCA377"/>
        </a:accent1>
        <a:accent2>
          <a:srgbClr val="8A8C8D"/>
        </a:accent2>
        <a:accent3>
          <a:srgbClr val="FFFFFF"/>
        </a:accent3>
        <a:accent4>
          <a:srgbClr val="404040"/>
        </a:accent4>
        <a:accent5>
          <a:srgbClr val="E2CEBD"/>
        </a:accent5>
        <a:accent6>
          <a:srgbClr val="7D7E7F"/>
        </a:accent6>
        <a:hlink>
          <a:srgbClr val="5C82D2"/>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333333"/>
        </a:dk2>
        <a:lt2>
          <a:srgbClr val="534389"/>
        </a:lt2>
        <a:accent1>
          <a:srgbClr val="8360C6"/>
        </a:accent1>
        <a:accent2>
          <a:srgbClr val="D26D3F"/>
        </a:accent2>
        <a:accent3>
          <a:srgbClr val="FFFFFF"/>
        </a:accent3>
        <a:accent4>
          <a:srgbClr val="404040"/>
        </a:accent4>
        <a:accent5>
          <a:srgbClr val="C1B6DF"/>
        </a:accent5>
        <a:accent6>
          <a:srgbClr val="BE6238"/>
        </a:accent6>
        <a:hlink>
          <a:srgbClr val="C8507B"/>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333333"/>
        </a:dk2>
        <a:lt2>
          <a:srgbClr val="181C42"/>
        </a:lt2>
        <a:accent1>
          <a:srgbClr val="2A3174"/>
        </a:accent1>
        <a:accent2>
          <a:srgbClr val="A56C65"/>
        </a:accent2>
        <a:accent3>
          <a:srgbClr val="FFFFFF"/>
        </a:accent3>
        <a:accent4>
          <a:srgbClr val="404040"/>
        </a:accent4>
        <a:accent5>
          <a:srgbClr val="ACADBC"/>
        </a:accent5>
        <a:accent6>
          <a:srgbClr val="95615B"/>
        </a:accent6>
        <a:hlink>
          <a:srgbClr val="B88C86"/>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333333"/>
        </a:dk2>
        <a:lt2>
          <a:srgbClr val="181C42"/>
        </a:lt2>
        <a:accent1>
          <a:srgbClr val="272D6B"/>
        </a:accent1>
        <a:accent2>
          <a:srgbClr val="66413C"/>
        </a:accent2>
        <a:accent3>
          <a:srgbClr val="FFFFFF"/>
        </a:accent3>
        <a:accent4>
          <a:srgbClr val="404040"/>
        </a:accent4>
        <a:accent5>
          <a:srgbClr val="ACADBA"/>
        </a:accent5>
        <a:accent6>
          <a:srgbClr val="5C3A35"/>
        </a:accent6>
        <a:hlink>
          <a:srgbClr val="492F2B"/>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3361</TotalTime>
  <Words>9268</Words>
  <Application>Microsoft Office PowerPoint</Application>
  <PresentationFormat>On-screen Show (4:3)</PresentationFormat>
  <Paragraphs>618</Paragraphs>
  <Slides>124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124</vt:i4>
      </vt:variant>
    </vt:vector>
  </HeadingPairs>
  <TitlesOfParts>
    <vt:vector size="128" baseType="lpstr">
      <vt:lpstr>Arial</vt:lpstr>
      <vt:lpstr>Calibri</vt:lpstr>
      <vt:lpstr>Tahoma</vt:lpstr>
      <vt:lpstr>template</vt:lpstr>
      <vt:lpstr>Astronomy Merit Badge</vt:lpstr>
      <vt:lpstr>Astronomy Merit Badge Requirements</vt:lpstr>
      <vt:lpstr>Astronomy Merit Badge Requirements</vt:lpstr>
      <vt:lpstr>Astronomy Merit Badge Requirements</vt:lpstr>
      <vt:lpstr>Astronomy Merit Badge Requirements</vt:lpstr>
      <vt:lpstr>Astronomy Merit Badge Requirements</vt:lpstr>
      <vt:lpstr>Astronomy Merit Badge Requirements</vt:lpstr>
      <vt:lpstr>Astronomy Merit Badge Requirements</vt:lpstr>
      <vt:lpstr>Astronomy Merit Badge Requirements</vt:lpstr>
      <vt:lpstr>Astronomy Merit Badge Requirements</vt:lpstr>
      <vt:lpstr>Requirement 1a</vt:lpstr>
      <vt:lpstr>Hazards </vt:lpstr>
      <vt:lpstr>Requirement 1b</vt:lpstr>
      <vt:lpstr>Sunburns</vt:lpstr>
      <vt:lpstr>Sunburns</vt:lpstr>
      <vt:lpstr>Dehydration</vt:lpstr>
      <vt:lpstr>Heat Emergencies</vt:lpstr>
      <vt:lpstr>Heat Exhaustion Symptoms</vt:lpstr>
      <vt:lpstr>First Aid for Heat Exhaustion</vt:lpstr>
      <vt:lpstr>Heatstroke</vt:lpstr>
      <vt:lpstr>First Aid for Heat Stroke</vt:lpstr>
      <vt:lpstr>Hypothermia</vt:lpstr>
      <vt:lpstr>First Aid for Hypothermia</vt:lpstr>
      <vt:lpstr>Insect Bites</vt:lpstr>
      <vt:lpstr>Treatment of Insect Bites</vt:lpstr>
      <vt:lpstr>Tick Bites</vt:lpstr>
      <vt:lpstr>Engorged Tick</vt:lpstr>
      <vt:lpstr>Tick Removal</vt:lpstr>
      <vt:lpstr>Tick Removal Cont.</vt:lpstr>
      <vt:lpstr>Bee Stings</vt:lpstr>
      <vt:lpstr>Treatment of stings</vt:lpstr>
      <vt:lpstr>Sun Damage to Eyes</vt:lpstr>
      <vt:lpstr>Sun Damage to Eyes</vt:lpstr>
      <vt:lpstr>Requirement 1c</vt:lpstr>
      <vt:lpstr>Proper Clothing</vt:lpstr>
      <vt:lpstr>Requirement 1d</vt:lpstr>
      <vt:lpstr>Safely Observe the Sun</vt:lpstr>
      <vt:lpstr>Safe Observations</vt:lpstr>
      <vt:lpstr>Safe Observations</vt:lpstr>
      <vt:lpstr>Requirement 2</vt:lpstr>
      <vt:lpstr>Light Pollution</vt:lpstr>
      <vt:lpstr>Other Viewing Limitations</vt:lpstr>
      <vt:lpstr>Requirement 3a</vt:lpstr>
      <vt:lpstr>Tools of the Trade</vt:lpstr>
      <vt:lpstr>Advantages of Binoculars</vt:lpstr>
      <vt:lpstr>How to Use Binoculars</vt:lpstr>
      <vt:lpstr>How to Use Binoculars (continued)</vt:lpstr>
      <vt:lpstr>How to Use a Telescope</vt:lpstr>
      <vt:lpstr>Requirement 3b</vt:lpstr>
      <vt:lpstr>Refracting Telescopes</vt:lpstr>
      <vt:lpstr>Reflecting Telescopes</vt:lpstr>
      <vt:lpstr>Catadioptric Telescope</vt:lpstr>
      <vt:lpstr>Radio Telescopes</vt:lpstr>
      <vt:lpstr>X-Ray Telescopes</vt:lpstr>
      <vt:lpstr>Multiwavelength Astronomy</vt:lpstr>
      <vt:lpstr>Requirement 3c</vt:lpstr>
      <vt:lpstr>Instruments Used with Telescopes</vt:lpstr>
      <vt:lpstr>Instruments Used with Telescopes</vt:lpstr>
      <vt:lpstr>Instruments Used with Telescopes</vt:lpstr>
      <vt:lpstr>Requirement 3d</vt:lpstr>
      <vt:lpstr>Care of Binoculars  and Telescopes</vt:lpstr>
      <vt:lpstr>Requirement 4a</vt:lpstr>
      <vt:lpstr>Constellations</vt:lpstr>
      <vt:lpstr>Asterisms</vt:lpstr>
      <vt:lpstr>Circumpolar Constellations</vt:lpstr>
      <vt:lpstr>Zodiac Constellations</vt:lpstr>
      <vt:lpstr>Requirement 4b</vt:lpstr>
      <vt:lpstr>Conspicuous Stars</vt:lpstr>
      <vt:lpstr>Requirement 4c</vt:lpstr>
      <vt:lpstr>Big Dipper and North Star</vt:lpstr>
      <vt:lpstr>Cassiopeia</vt:lpstr>
      <vt:lpstr>Movement of Constellations</vt:lpstr>
      <vt:lpstr>Requirement 4d</vt:lpstr>
      <vt:lpstr>The Milky Way</vt:lpstr>
      <vt:lpstr>Requirement 5a</vt:lpstr>
      <vt:lpstr>Planets</vt:lpstr>
      <vt:lpstr>Planets</vt:lpstr>
      <vt:lpstr>Planets</vt:lpstr>
      <vt:lpstr>Mercury</vt:lpstr>
      <vt:lpstr>Venus</vt:lpstr>
      <vt:lpstr>Mars</vt:lpstr>
      <vt:lpstr>Jupiter</vt:lpstr>
      <vt:lpstr>Saturn</vt:lpstr>
      <vt:lpstr>Requirement 5b</vt:lpstr>
      <vt:lpstr>Observing the Planets</vt:lpstr>
      <vt:lpstr>Requirement 5c</vt:lpstr>
      <vt:lpstr>Motion of the Planets</vt:lpstr>
      <vt:lpstr>Requirement 5</vt:lpstr>
      <vt:lpstr>Tips for Observing Planets</vt:lpstr>
      <vt:lpstr>Requirement 6a</vt:lpstr>
      <vt:lpstr>Moon</vt:lpstr>
      <vt:lpstr>Moon</vt:lpstr>
      <vt:lpstr>Requirement 6b</vt:lpstr>
      <vt:lpstr>Phases of the Moon</vt:lpstr>
      <vt:lpstr>Requirement 6c</vt:lpstr>
      <vt:lpstr>Requirement 6c</vt:lpstr>
      <vt:lpstr>Requirement 6d</vt:lpstr>
      <vt:lpstr>Eclipses</vt:lpstr>
      <vt:lpstr>Eclipses</vt:lpstr>
      <vt:lpstr>Moon Phases</vt:lpstr>
      <vt:lpstr>Requirement 7a</vt:lpstr>
      <vt:lpstr>Composition of the Sun</vt:lpstr>
      <vt:lpstr>The Sun’s Relationship to Other Stars</vt:lpstr>
      <vt:lpstr>The Sun’s Effect on Weather</vt:lpstr>
      <vt:lpstr>The Sun’s Effect on Weather</vt:lpstr>
      <vt:lpstr>The Sun’s Effects on Communications</vt:lpstr>
      <vt:lpstr>Requirement 7b</vt:lpstr>
      <vt:lpstr>Sunspots</vt:lpstr>
      <vt:lpstr>Requirement 7c</vt:lpstr>
      <vt:lpstr>Star Quality</vt:lpstr>
      <vt:lpstr>Requirement 8</vt:lpstr>
      <vt:lpstr>Planetariums</vt:lpstr>
      <vt:lpstr>Requirement 8</vt:lpstr>
      <vt:lpstr>Plan an Observing Session</vt:lpstr>
      <vt:lpstr>Requirement 8</vt:lpstr>
      <vt:lpstr>Plan and Host a Star Party</vt:lpstr>
      <vt:lpstr>Requirement 8</vt:lpstr>
      <vt:lpstr>Astronomy Clubs Near Me</vt:lpstr>
      <vt:lpstr>Help with a Public Star Party</vt:lpstr>
      <vt:lpstr>Requirement 8</vt:lpstr>
      <vt:lpstr>Requirement 8</vt:lpstr>
      <vt:lpstr>SkyNet Robotic Telescope Network</vt:lpstr>
      <vt:lpstr>Requirement 9</vt:lpstr>
      <vt:lpstr>Astronomy Careers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User</cp:lastModifiedBy>
  <cp:revision>106</cp:revision>
  <dcterms:created xsi:type="dcterms:W3CDTF">2020-04-26T01:58:51Z</dcterms:created>
  <dcterms:modified xsi:type="dcterms:W3CDTF">2025-01-31T15:52:21Z</dcterms:modified>
</cp:coreProperties>
</file>